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32399288" cy="43200638"/>
  <p:notesSz cx="6858000" cy="9028113"/>
  <p:embeddedFontLst>
    <p:embeddedFont>
      <p:font typeface="Cambria" panose="02040503050406030204" pitchFamily="18" charset="0"/>
      <p:regular r:id="rId4"/>
      <p:bold r:id="rId5"/>
      <p:italic r:id="rId6"/>
      <p:boldItalic r:id="rId7"/>
    </p:embeddedFont>
    <p:embeddedFont>
      <p:font typeface="Tahoma" panose="020B0604030504040204" pitchFamily="34" charset="0"/>
      <p:regular r:id="rId8"/>
      <p:bold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606">
          <p15:clr>
            <a:srgbClr val="A4A3A4"/>
          </p15:clr>
        </p15:guide>
        <p15:guide id="2" pos="102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AB172B-123D-4359-81A1-3278819959C6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7158" autoAdjust="0"/>
  </p:normalViewPr>
  <p:slideViewPr>
    <p:cSldViewPr snapToGrid="0">
      <p:cViewPr>
        <p:scale>
          <a:sx n="20" d="100"/>
          <a:sy n="20" d="100"/>
        </p:scale>
        <p:origin x="1448" y="8"/>
      </p:cViewPr>
      <p:guideLst>
        <p:guide orient="horz" pos="13606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‹nº›</a:t>
            </a:fld>
            <a:endParaRPr lang="pt-BR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74232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</a:t>
            </a:fld>
            <a:endParaRPr lang="pt-BR" sz="12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8745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32007" marR="0" lvl="5" indent="-20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64017" marR="0" lvl="6" indent="-41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96025" marR="0" lvl="7" indent="-624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728033" marR="0" lvl="8" indent="-833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93888" marR="0" lvl="0" indent="-769938" algn="l" rtl="0"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108450" marR="0" lvl="1" indent="-60325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319838" marR="0" lvl="2" indent="-427037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8847138" marR="0" lvl="3" indent="-5667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377613" marR="0" lvl="4" indent="-569913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1809727" marR="0" lvl="5" indent="-566734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241735" marR="0" lvl="6" indent="-566942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673743" marR="0" lvl="7" indent="-56714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105752" marR="0" lvl="8" indent="-56735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13" Type="http://schemas.openxmlformats.org/officeDocument/2006/relationships/image" Target="../media/image5.png"/><Relationship Id="rId3" Type="http://schemas.microsoft.com/office/2007/relationships/media" Target="../media/media2.m4a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image" Target="../media/image3.jpeg"/><Relationship Id="rId5" Type="http://schemas.microsoft.com/office/2007/relationships/media" Target="../media/media3.m4a"/><Relationship Id="rId15" Type="http://schemas.openxmlformats.org/officeDocument/2006/relationships/image" Target="../media/image7.jpeg"/><Relationship Id="rId10" Type="http://schemas.openxmlformats.org/officeDocument/2006/relationships/image" Target="../media/image2.png"/><Relationship Id="rId4" Type="http://schemas.openxmlformats.org/officeDocument/2006/relationships/audio" Target="../media/media2.m4a"/><Relationship Id="rId9" Type="http://schemas.openxmlformats.org/officeDocument/2006/relationships/image" Target="../media/image1.png"/><Relationship Id="rId1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/>
        </p:nvSpPr>
        <p:spPr>
          <a:xfrm>
            <a:off x="3768482" y="279484"/>
            <a:ext cx="25114102" cy="2020186"/>
          </a:xfrm>
          <a:prstGeom prst="rect">
            <a:avLst/>
          </a:prstGeom>
          <a:noFill/>
          <a:ln>
            <a:noFill/>
          </a:ln>
        </p:spPr>
        <p:txBody>
          <a:bodyPr wrap="square" lIns="86850" tIns="43425" rIns="86850" bIns="43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700" b="1" i="0" u="none" strike="noStrike" cap="none" dirty="0" smtClean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Piúma-ES,  </a:t>
            </a:r>
            <a:r>
              <a:rPr lang="pt-BR" sz="3700" b="1" dirty="0" smtClean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Agosto</a:t>
            </a:r>
            <a:r>
              <a:rPr lang="pt-BR" sz="3700" b="1" dirty="0" smtClean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pt-BR" sz="3700" b="1" i="0" u="none" strike="noStrike" cap="none" dirty="0" smtClean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de 2018</a:t>
            </a:r>
            <a:endParaRPr lang="pt-BR" sz="3700" b="1" i="0" u="none" strike="noStrike" cap="none" dirty="0">
              <a:solidFill>
                <a:srgbClr val="000099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4063576" y="1899683"/>
            <a:ext cx="24280708" cy="234574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800" b="1" i="0" u="none" strike="noStrike" cap="none" dirty="0" smtClean="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ESTUDANDO PARA O ENEM DE FORMA INVERTIDA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800" b="1" i="0" u="none" strike="noStrike" cap="none" dirty="0" smtClean="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800" i="0" u="none" strike="noStrike" cap="none" dirty="0" smtClean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Assunto: </a:t>
            </a:r>
            <a:r>
              <a:rPr lang="pt-BR" sz="4800" b="1" i="0" u="none" strike="noStrike" cap="none" dirty="0" smtClean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VELOCIDADE MÉDIA, DISTÂNCIA E TEMPO</a:t>
            </a:r>
            <a:endParaRPr lang="pt-BR" sz="4800" b="1" i="0" u="none" strike="noStrike" cap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690607" y="6440002"/>
            <a:ext cx="28869790" cy="32882479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Shape 58"/>
          <p:cNvSpPr/>
          <p:nvPr/>
        </p:nvSpPr>
        <p:spPr>
          <a:xfrm>
            <a:off x="5950834" y="4592512"/>
            <a:ext cx="20170094" cy="27949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pt-BR" sz="4000" dirty="0" smtClean="0">
                <a:solidFill>
                  <a:schemeClr val="dk1"/>
                </a:solidFill>
              </a:rPr>
              <a:t>Aluno: Joyce </a:t>
            </a:r>
            <a:r>
              <a:rPr lang="pt-BR" sz="4000" dirty="0" err="1">
                <a:solidFill>
                  <a:schemeClr val="dk1"/>
                </a:solidFill>
              </a:rPr>
              <a:t>P</a:t>
            </a:r>
            <a:r>
              <a:rPr lang="pt-BR" sz="4000" dirty="0" err="1" smtClean="0">
                <a:solidFill>
                  <a:schemeClr val="dk1"/>
                </a:solidFill>
              </a:rPr>
              <a:t>ignaton</a:t>
            </a:r>
            <a:r>
              <a:rPr lang="pt-BR" sz="4000" dirty="0" smtClean="0">
                <a:solidFill>
                  <a:schemeClr val="dk1"/>
                </a:solidFill>
              </a:rPr>
              <a:t> Monteiro</a:t>
            </a:r>
          </a:p>
          <a:p>
            <a:pPr lvl="0" algn="ctr">
              <a:buSzPct val="25000"/>
            </a:pPr>
            <a:r>
              <a:rPr lang="pt-BR" sz="4000" b="1" dirty="0" smtClean="0">
                <a:solidFill>
                  <a:schemeClr val="dk1"/>
                </a:solidFill>
              </a:rPr>
              <a:t>Série</a:t>
            </a:r>
            <a:r>
              <a:rPr lang="pt-BR" sz="4000" b="1" dirty="0">
                <a:solidFill>
                  <a:schemeClr val="dk1"/>
                </a:solidFill>
              </a:rPr>
              <a:t>: </a:t>
            </a:r>
            <a:r>
              <a:rPr lang="pt-BR" sz="4000" dirty="0" smtClean="0">
                <a:solidFill>
                  <a:schemeClr val="dk1"/>
                </a:solidFill>
              </a:rPr>
              <a:t>2° </a:t>
            </a:r>
            <a:r>
              <a:rPr lang="pt-BR" sz="4000" dirty="0">
                <a:solidFill>
                  <a:schemeClr val="dk1"/>
                </a:solidFill>
              </a:rPr>
              <a:t>ano | </a:t>
            </a:r>
            <a:r>
              <a:rPr lang="pt-BR" sz="4000" b="1" dirty="0">
                <a:solidFill>
                  <a:schemeClr val="dk1"/>
                </a:solidFill>
              </a:rPr>
              <a:t>Turma</a:t>
            </a:r>
            <a:r>
              <a:rPr lang="pt-BR" sz="4000" dirty="0">
                <a:solidFill>
                  <a:schemeClr val="dk1"/>
                </a:solidFill>
              </a:rPr>
              <a:t>: </a:t>
            </a:r>
            <a:r>
              <a:rPr lang="pt-BR" sz="4000" dirty="0" smtClean="0">
                <a:solidFill>
                  <a:schemeClr val="dk1"/>
                </a:solidFill>
              </a:rPr>
              <a:t>M01 </a:t>
            </a:r>
            <a:r>
              <a:rPr lang="pt-BR" sz="4000" dirty="0">
                <a:solidFill>
                  <a:schemeClr val="dk1"/>
                </a:solidFill>
              </a:rPr>
              <a:t>| </a:t>
            </a:r>
            <a:r>
              <a:rPr lang="pt-BR" sz="4000" b="1" dirty="0">
                <a:solidFill>
                  <a:schemeClr val="dk1"/>
                </a:solidFill>
              </a:rPr>
              <a:t>Turno</a:t>
            </a:r>
            <a:r>
              <a:rPr lang="pt-BR" sz="4000" dirty="0">
                <a:solidFill>
                  <a:schemeClr val="dk1"/>
                </a:solidFill>
              </a:rPr>
              <a:t>: matutino </a:t>
            </a:r>
            <a:endParaRPr lang="pt-BR" sz="4000" dirty="0" smtClean="0">
              <a:solidFill>
                <a:schemeClr val="dk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0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Professor: Lucas A. </a:t>
            </a:r>
            <a:r>
              <a:rPr lang="pt-BR" sz="4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Xavier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EEEFM </a:t>
            </a:r>
            <a:r>
              <a:rPr lang="pt-BR" sz="40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Profª</a:t>
            </a:r>
            <a:r>
              <a:rPr lang="pt-BR" sz="4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Filomena </a:t>
            </a:r>
            <a:r>
              <a:rPr lang="pt-BR" sz="40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Quitiba</a:t>
            </a:r>
            <a:r>
              <a:rPr lang="pt-BR" sz="4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-  </a:t>
            </a:r>
            <a:r>
              <a:rPr lang="pt-BR" sz="4000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lucas.perobas@gmail.com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6" name="CaixaDeTexto 55"/>
          <p:cNvSpPr txBox="1"/>
          <p:nvPr/>
        </p:nvSpPr>
        <p:spPr>
          <a:xfrm>
            <a:off x="12801598" y="8589879"/>
            <a:ext cx="8258609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b="1" dirty="0" smtClean="0"/>
              <a:t>QUESTAO BASICA</a:t>
            </a:r>
          </a:p>
          <a:p>
            <a:pPr algn="just"/>
            <a:r>
              <a:rPr lang="pt-BR" sz="2500" dirty="0" smtClean="0"/>
              <a:t>76) Um tipo de vaso sanitário que vem substituindo as válvulas de descarga está esquematizado na figura. Ao acionar a alavanca, toda a água do tanque é escoada e aumenta o nível no vaso, até cobrir o sifão. De acordo com o Teorema de </a:t>
            </a:r>
            <a:r>
              <a:rPr lang="pt-BR" sz="2500" dirty="0" err="1" smtClean="0"/>
              <a:t>Stevin</a:t>
            </a:r>
            <a:r>
              <a:rPr lang="pt-BR" sz="2500" dirty="0" smtClean="0"/>
              <a:t>, quanto maior a profundidade, maior a pressão. Assim, a água desce levando os rejeitos até o sistema de esgoto. A válvula da caixa de descarga se fecha e ocorre o seu enchimento. Em relação às válvulas de descarga, esse tipo de sistema proporciona maior economia de água.</a:t>
            </a:r>
            <a:endParaRPr lang="pt-BR" sz="2500" dirty="0"/>
          </a:p>
        </p:txBody>
      </p:sp>
      <p:pic>
        <p:nvPicPr>
          <p:cNvPr id="60" name="Imagem 59"/>
          <p:cNvPicPr/>
          <p:nvPr/>
        </p:nvPicPr>
        <p:blipFill rotWithShape="1">
          <a:blip r:embed="rId10"/>
          <a:srcRect l="34030" t="38669" r="34574" b="23042"/>
          <a:stretch/>
        </p:blipFill>
        <p:spPr bwMode="auto">
          <a:xfrm>
            <a:off x="2719435" y="9167567"/>
            <a:ext cx="8955691" cy="78533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2" name="CaixaDeTexto 61"/>
          <p:cNvSpPr txBox="1"/>
          <p:nvPr/>
        </p:nvSpPr>
        <p:spPr>
          <a:xfrm>
            <a:off x="3028568" y="25836402"/>
            <a:ext cx="1095992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3000" dirty="0" smtClean="0"/>
          </a:p>
          <a:p>
            <a:endParaRPr lang="pt-BR" sz="3000" dirty="0"/>
          </a:p>
          <a:p>
            <a:r>
              <a:rPr lang="pt-BR" sz="3000" dirty="0" smtClean="0"/>
              <a:t>A característica de funcionamento que garante essa economia é devida:</a:t>
            </a:r>
          </a:p>
          <a:p>
            <a:endParaRPr lang="pt-BR" sz="3000" dirty="0" smtClean="0"/>
          </a:p>
          <a:p>
            <a:r>
              <a:rPr lang="pt-BR" sz="3000" dirty="0" smtClean="0"/>
              <a:t>a) à altura do sifão de água. </a:t>
            </a:r>
          </a:p>
          <a:p>
            <a:r>
              <a:rPr lang="pt-BR" sz="3000" dirty="0" smtClean="0"/>
              <a:t>b) ao volume do tanque de água. </a:t>
            </a:r>
          </a:p>
          <a:p>
            <a:r>
              <a:rPr lang="pt-BR" sz="3000" dirty="0" smtClean="0"/>
              <a:t>c) à altura do nível de água no vaso. </a:t>
            </a:r>
          </a:p>
          <a:p>
            <a:r>
              <a:rPr lang="pt-BR" sz="3000" dirty="0" smtClean="0"/>
              <a:t>d) ao diâmetro do distribuidor de água.</a:t>
            </a:r>
          </a:p>
          <a:p>
            <a:r>
              <a:rPr lang="pt-BR" sz="3000" dirty="0" smtClean="0"/>
              <a:t>e) à eficiência da válvula de enchimento do tanque</a:t>
            </a:r>
            <a:endParaRPr lang="pt-BR" sz="3000" dirty="0"/>
          </a:p>
        </p:txBody>
      </p:sp>
      <p:pic>
        <p:nvPicPr>
          <p:cNvPr id="63" name="Picture 2" descr="Resultado de imagem para boneco pensando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9" t="10919" r="9385" b="6713"/>
          <a:stretch/>
        </p:blipFill>
        <p:spPr bwMode="auto">
          <a:xfrm>
            <a:off x="6015298" y="30560250"/>
            <a:ext cx="4453005" cy="603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Imagem 88"/>
          <p:cNvPicPr/>
          <p:nvPr/>
        </p:nvPicPr>
        <p:blipFill rotWithShape="1">
          <a:blip r:embed="rId12"/>
          <a:srcRect l="26281" t="58984" r="53610" b="29426"/>
          <a:stretch/>
        </p:blipFill>
        <p:spPr bwMode="auto">
          <a:xfrm>
            <a:off x="5950834" y="18253447"/>
            <a:ext cx="3693956" cy="20576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0" name="CaixaDeTexto 89"/>
          <p:cNvSpPr txBox="1"/>
          <p:nvPr/>
        </p:nvSpPr>
        <p:spPr>
          <a:xfrm>
            <a:off x="5106127" y="17758216"/>
            <a:ext cx="53833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dirty="0" smtClean="0"/>
              <a:t>Lei de </a:t>
            </a:r>
            <a:r>
              <a:rPr lang="pt-BR" sz="3000" dirty="0" err="1" smtClean="0"/>
              <a:t>Stevin</a:t>
            </a:r>
            <a:endParaRPr lang="pt-BR" sz="3000" dirty="0"/>
          </a:p>
        </p:txBody>
      </p:sp>
      <p:sp>
        <p:nvSpPr>
          <p:cNvPr id="91" name="CaixaDeTexto 90"/>
          <p:cNvSpPr txBox="1"/>
          <p:nvPr/>
        </p:nvSpPr>
        <p:spPr>
          <a:xfrm>
            <a:off x="9693386" y="21533571"/>
            <a:ext cx="36558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/>
              <a:t> </a:t>
            </a:r>
            <a:r>
              <a:rPr lang="pt-BR" sz="3000" dirty="0" smtClean="0"/>
              <a:t>µ= </a:t>
            </a:r>
            <a:r>
              <a:rPr lang="pt-BR" sz="3000" dirty="0"/>
              <a:t>massa específica </a:t>
            </a:r>
            <a:endParaRPr lang="pt-BR" sz="3000" dirty="0" smtClean="0"/>
          </a:p>
          <a:p>
            <a:r>
              <a:rPr lang="pt-BR" sz="3000" dirty="0" smtClean="0"/>
              <a:t> g= gravidade</a:t>
            </a:r>
          </a:p>
          <a:p>
            <a:r>
              <a:rPr lang="pt-BR" sz="3000" dirty="0" smtClean="0"/>
              <a:t> h= altura </a:t>
            </a:r>
            <a:endParaRPr lang="pt-BR" sz="3000" dirty="0"/>
          </a:p>
        </p:txBody>
      </p:sp>
      <p:sp>
        <p:nvSpPr>
          <p:cNvPr id="92" name="Fluxograma: Disco magnético 91"/>
          <p:cNvSpPr/>
          <p:nvPr/>
        </p:nvSpPr>
        <p:spPr>
          <a:xfrm>
            <a:off x="6512304" y="21154366"/>
            <a:ext cx="1442434" cy="2318197"/>
          </a:xfrm>
          <a:prstGeom prst="flowChartMagneticDisk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3000"/>
          </a:p>
        </p:txBody>
      </p:sp>
      <p:sp>
        <p:nvSpPr>
          <p:cNvPr id="93" name="Fluxograma: Disco magnético 92"/>
          <p:cNvSpPr/>
          <p:nvPr/>
        </p:nvSpPr>
        <p:spPr>
          <a:xfrm>
            <a:off x="6512304" y="22015557"/>
            <a:ext cx="1442434" cy="148107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000"/>
          </a:p>
        </p:txBody>
      </p:sp>
      <p:cxnSp>
        <p:nvCxnSpPr>
          <p:cNvPr id="94" name="Conector de seta reta 93"/>
          <p:cNvCxnSpPr/>
          <p:nvPr/>
        </p:nvCxnSpPr>
        <p:spPr>
          <a:xfrm>
            <a:off x="7954738" y="22313464"/>
            <a:ext cx="110758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ector de seta reta 94"/>
          <p:cNvCxnSpPr/>
          <p:nvPr/>
        </p:nvCxnSpPr>
        <p:spPr>
          <a:xfrm>
            <a:off x="7954738" y="23264354"/>
            <a:ext cx="110758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ector reto 95"/>
          <p:cNvCxnSpPr/>
          <p:nvPr/>
        </p:nvCxnSpPr>
        <p:spPr>
          <a:xfrm>
            <a:off x="9062321" y="22313464"/>
            <a:ext cx="0" cy="9508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7" name="CaixaDeTexto 96"/>
          <p:cNvSpPr txBox="1"/>
          <p:nvPr/>
        </p:nvSpPr>
        <p:spPr>
          <a:xfrm>
            <a:off x="9062321" y="22604243"/>
            <a:ext cx="6310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 smtClean="0"/>
              <a:t>h</a:t>
            </a:r>
            <a:endParaRPr lang="pt-BR" sz="3000" dirty="0"/>
          </a:p>
        </p:txBody>
      </p:sp>
      <p:pic>
        <p:nvPicPr>
          <p:cNvPr id="98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778966" y="24549538"/>
            <a:ext cx="2312091" cy="2312091"/>
          </a:xfrm>
          <a:prstGeom prst="rect">
            <a:avLst/>
          </a:prstGeom>
        </p:spPr>
      </p:pic>
      <p:pic>
        <p:nvPicPr>
          <p:cNvPr id="23" name="Picture 2" descr="Imagem relacionada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8378" y="11590697"/>
            <a:ext cx="3762375" cy="636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aixaDeTexto 23"/>
          <p:cNvSpPr txBox="1"/>
          <p:nvPr/>
        </p:nvSpPr>
        <p:spPr>
          <a:xfrm>
            <a:off x="25741316" y="11433041"/>
            <a:ext cx="515155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 smtClean="0"/>
              <a:t>A imagem ao lado representa o modo incorreto de descarga, existindo apenas uma válvula ligado diretamente ao cano que vem da caixa d’água, não existindo um modo de controlar o volume necessário de água para escoar os dejetos existentes.</a:t>
            </a:r>
          </a:p>
          <a:p>
            <a:r>
              <a:rPr lang="pt-BR" sz="3000" dirty="0" smtClean="0"/>
              <a:t>Por tanto causando um desperdício enorme e assim gerando um custo maior que o necessário.</a:t>
            </a:r>
            <a:endParaRPr lang="pt-BR" sz="3000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25277676" y="10095259"/>
            <a:ext cx="40461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Modo Errado</a:t>
            </a:r>
            <a:endParaRPr lang="pt-BR" sz="4000" b="1" dirty="0"/>
          </a:p>
        </p:txBody>
      </p:sp>
      <p:pic>
        <p:nvPicPr>
          <p:cNvPr id="27" name="Som grav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5741316" y="18354921"/>
            <a:ext cx="1956161" cy="1956161"/>
          </a:xfrm>
          <a:prstGeom prst="rect">
            <a:avLst/>
          </a:prstGeom>
        </p:spPr>
      </p:pic>
      <p:pic>
        <p:nvPicPr>
          <p:cNvPr id="28" name="Picture 2" descr="Imagem relacionada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2787" y="30042794"/>
            <a:ext cx="5433856" cy="495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CaixaDeTexto 28"/>
          <p:cNvSpPr txBox="1"/>
          <p:nvPr/>
        </p:nvSpPr>
        <p:spPr>
          <a:xfrm>
            <a:off x="23795569" y="21738558"/>
            <a:ext cx="32580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/>
              <a:t>Modo Correto</a:t>
            </a:r>
            <a:endParaRPr lang="pt-BR" sz="3000" b="1" dirty="0"/>
          </a:p>
        </p:txBody>
      </p:sp>
      <p:sp>
        <p:nvSpPr>
          <p:cNvPr id="30" name="CaixaDeTexto 29"/>
          <p:cNvSpPr txBox="1"/>
          <p:nvPr/>
        </p:nvSpPr>
        <p:spPr>
          <a:xfrm>
            <a:off x="22727196" y="22604243"/>
            <a:ext cx="560493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/>
              <a:t>A vantagem </a:t>
            </a:r>
            <a:r>
              <a:rPr lang="pt-BR" sz="3000" dirty="0" smtClean="0"/>
              <a:t>é </a:t>
            </a:r>
            <a:r>
              <a:rPr lang="pt-BR" sz="3000" dirty="0"/>
              <a:t>que possui um reservatório de </a:t>
            </a:r>
            <a:r>
              <a:rPr lang="pt-BR" sz="3000" dirty="0" smtClean="0"/>
              <a:t>água </a:t>
            </a:r>
            <a:r>
              <a:rPr lang="pt-BR" sz="3000" dirty="0"/>
              <a:t>que armazena apenas o necessário para causar uma pressão hidrostática que faz os rejeitos escoarem. Então podendo concluir que o que causa a economia </a:t>
            </a:r>
            <a:r>
              <a:rPr lang="pt-BR" sz="3000" dirty="0" smtClean="0"/>
              <a:t>é </a:t>
            </a:r>
            <a:r>
              <a:rPr lang="pt-BR" sz="3000" dirty="0"/>
              <a:t>o volume de </a:t>
            </a:r>
            <a:r>
              <a:rPr lang="pt-BR" sz="3000" dirty="0" smtClean="0"/>
              <a:t>água </a:t>
            </a:r>
            <a:r>
              <a:rPr lang="pt-BR" sz="3000" dirty="0"/>
              <a:t>existente no reservatório.</a:t>
            </a:r>
          </a:p>
          <a:p>
            <a:endParaRPr lang="pt-BR" sz="3000" dirty="0"/>
          </a:p>
        </p:txBody>
      </p:sp>
      <p:sp>
        <p:nvSpPr>
          <p:cNvPr id="31" name="CaixaDeTexto 30"/>
          <p:cNvSpPr txBox="1"/>
          <p:nvPr/>
        </p:nvSpPr>
        <p:spPr>
          <a:xfrm>
            <a:off x="23023516" y="27642137"/>
            <a:ext cx="54356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dirty="0" smtClean="0"/>
              <a:t>Resposta Certa</a:t>
            </a:r>
          </a:p>
          <a:p>
            <a:endParaRPr lang="pt-BR" sz="3000" dirty="0"/>
          </a:p>
          <a:p>
            <a:r>
              <a:rPr lang="pt-BR" sz="3000" b="1" u="sng" dirty="0"/>
              <a:t>b) ao volume do tanque de água. </a:t>
            </a:r>
          </a:p>
          <a:p>
            <a:endParaRPr lang="pt-BR" sz="3000" dirty="0"/>
          </a:p>
        </p:txBody>
      </p:sp>
      <p:pic>
        <p:nvPicPr>
          <p:cNvPr id="32" name="Som gravado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4502222" y="35333006"/>
            <a:ext cx="2712565" cy="27125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0358" fill="hold"/>
                                        <p:tgtEl>
                                          <p:spTgt spid="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8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5466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798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338</Words>
  <Application>Microsoft Office PowerPoint</Application>
  <PresentationFormat>Personalizar</PresentationFormat>
  <Paragraphs>36</Paragraphs>
  <Slides>1</Slides>
  <Notes>1</Notes>
  <HiddenSlides>0</HiddenSlides>
  <MMClips>3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Cambria</vt:lpstr>
      <vt:lpstr>Arial</vt:lpstr>
      <vt:lpstr>Tahoma</vt:lpstr>
      <vt:lpstr>Calibri</vt:lpstr>
      <vt:lpstr>Times New Roman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</dc:creator>
  <cp:lastModifiedBy>lucas xavier</cp:lastModifiedBy>
  <cp:revision>45</cp:revision>
  <dcterms:modified xsi:type="dcterms:W3CDTF">2018-09-24T03:10:01Z</dcterms:modified>
</cp:coreProperties>
</file>