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Aparajita" panose="020B060402020202020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368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sicaevestibular.com.br/images/cinematica4/image016.jpg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hyperlink" Target="http://www.janelanaweb.com/dinheiro/imagens_main/dinheiro.gif" TargetMode="Externa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3768482" y="279484"/>
            <a:ext cx="25114102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6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</a:t>
            </a:r>
            <a:endParaRPr lang="pt-BR" sz="66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</a:t>
            </a:r>
            <a:r>
              <a:rPr lang="pt-BR" sz="3700" b="1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junho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700" b="1" i="0" u="none" strike="noStrike" cap="none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de </a:t>
            </a:r>
            <a:r>
              <a:rPr lang="pt-BR" sz="3700" b="1" i="0" u="none" strike="noStrike" cap="none" dirty="0" smtClean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2018</a:t>
            </a:r>
            <a:endParaRPr lang="pt-BR" sz="3700" b="1" i="0" u="none" strike="noStrike" cap="none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5"/>
          </p:cNvPr>
          <p:cNvSpPr/>
          <p:nvPr/>
        </p:nvSpPr>
        <p:spPr>
          <a:xfrm>
            <a:off x="34853090" y="22243813"/>
            <a:ext cx="12815266" cy="486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1899683"/>
            <a:ext cx="24280708" cy="23457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ESTUDANDO PARA O ENEM DE FORMA INVERTIDA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80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Assunto: </a:t>
            </a:r>
            <a:r>
              <a:rPr lang="pt-BR" sz="48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VELOCIDADE MÉDIA, DISTÂNCIA E TEMPO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91711" y="6907857"/>
            <a:ext cx="28869790" cy="3288247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994930" y="8978994"/>
            <a:ext cx="7920900" cy="228133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 </a:t>
            </a:r>
          </a:p>
          <a:p>
            <a:pPr lvl="0" algn="just">
              <a:buSzPct val="25000"/>
            </a:pPr>
            <a:r>
              <a:rPr lang="pt-BR" sz="3200" dirty="0"/>
              <a:t>Baseado no gráfico, em que intervalo de tempo a velocidade do corredor é aproximadamente </a:t>
            </a:r>
            <a:r>
              <a:rPr lang="pt-BR" sz="3200" dirty="0" smtClean="0"/>
              <a:t>constante?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632714" y="7578543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45233" y="7380479"/>
            <a:ext cx="6471655" cy="10161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482031" y="22194342"/>
            <a:ext cx="13063848" cy="115475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Conceitos: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28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Velocidade média, tempo, distância, competência </a:t>
            </a:r>
            <a:r>
              <a:rPr lang="pt-BR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habilidade.</a:t>
            </a:r>
          </a:p>
        </p:txBody>
      </p:sp>
      <p:sp>
        <p:nvSpPr>
          <p:cNvPr id="41" name="Shape 41"/>
          <p:cNvSpPr txBox="1"/>
          <p:nvPr/>
        </p:nvSpPr>
        <p:spPr>
          <a:xfrm>
            <a:off x="482868" y="12626876"/>
            <a:ext cx="11664690" cy="838305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Princípios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uniforme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: É aquele em que a velocidade escalar do móvel permanece constante e diferente de zero, independentemente da trajetória ser retilínea ou curvilínea.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Retilíneo </a:t>
            </a:r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Uniforme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MRU): Movimento de um móvel em relação a um referencial, movimento este ao longo de uma reta de forma uniforme, ou seja, com velocidade constante.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Retilíneo Uniformemente </a:t>
            </a:r>
            <a:r>
              <a:rPr lang="pt-BR" sz="3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Variado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(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MRUV): A</a:t>
            </a:r>
            <a:r>
              <a:rPr lang="pt-BR" sz="3200" dirty="0">
                <a:solidFill>
                  <a:schemeClr val="tx1"/>
                </a:solidFill>
              </a:rPr>
              <a:t> velocidade varia uniformemente em razão ao tempo. Movimento de um móvel em relação a um referencial ao longo de uma reta, na qual sua aceleração é sempre constante. A velocidade do móvel sofre variações iguais em intervalos de tempo iguais.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acelerado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(pé no acelerador): é quando a velocidade escalar cresce em valor absoluto. </a:t>
            </a:r>
          </a:p>
          <a:p>
            <a:r>
              <a:rPr lang="pt-BR" sz="3200" dirty="0">
                <a:solidFill>
                  <a:srgbClr val="FF0000"/>
                </a:solidFill>
                <a:sym typeface="Wingdings" panose="05000000000000000000" pitchFamily="2" charset="2"/>
              </a:rPr>
              <a:t>Movimento retardado </a:t>
            </a:r>
            <a:r>
              <a:rPr lang="pt-BR" sz="3200" dirty="0">
                <a:solidFill>
                  <a:schemeClr val="tx1"/>
                </a:solidFill>
                <a:sym typeface="Wingdings" panose="05000000000000000000" pitchFamily="2" charset="2"/>
              </a:rPr>
              <a:t>(pé no freio): é quando a velocidade escalar decresce em valor </a:t>
            </a:r>
            <a:r>
              <a:rPr lang="pt-BR" sz="3200" dirty="0" smtClean="0">
                <a:solidFill>
                  <a:schemeClr val="tx1"/>
                </a:solidFill>
                <a:sym typeface="Wingdings" panose="05000000000000000000" pitchFamily="2" charset="2"/>
              </a:rPr>
              <a:t>absoluto.</a:t>
            </a:r>
            <a:r>
              <a:rPr lang="pt-BR" sz="3200" b="1" i="0" u="none" strike="noStrike" cap="none" dirty="0" smtClean="0">
                <a:solidFill>
                  <a:schemeClr val="tx1"/>
                </a:solidFill>
                <a:sym typeface="Arial"/>
              </a:rPr>
              <a:t>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460034" y="11017602"/>
            <a:ext cx="11288190" cy="6304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Teoria</a:t>
            </a:r>
            <a:r>
              <a:rPr lang="pt-BR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r>
              <a:rPr lang="pt-BR" sz="32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Física (</a:t>
            </a:r>
            <a:r>
              <a:rPr lang="pt-BR" sz="3200" dirty="0" smtClean="0">
                <a:solidFill>
                  <a:schemeClr val="dk1"/>
                </a:solidFill>
                <a:latin typeface="Arial" panose="020B0604020202020204" pitchFamily="34" charset="0"/>
                <a:ea typeface="Cambria"/>
                <a:cs typeface="Arial" panose="020B0604020202020204" pitchFamily="34" charset="0"/>
                <a:sym typeface="Cambria"/>
              </a:rPr>
              <a:t>Cinemática)</a:t>
            </a:r>
            <a:endParaRPr lang="pt-BR" sz="3200" dirty="0">
              <a:solidFill>
                <a:schemeClr val="dk1"/>
              </a:solidFill>
              <a:latin typeface="Arial" panose="020B0604020202020204" pitchFamily="34" charset="0"/>
              <a:ea typeface="Cambria"/>
              <a:cs typeface="Arial" panose="020B0604020202020204" pitchFamily="34" charset="0"/>
              <a:sym typeface="Cambria"/>
            </a:endParaRPr>
          </a:p>
        </p:txBody>
      </p:sp>
      <p:sp>
        <p:nvSpPr>
          <p:cNvPr id="43" name="Shape 43"/>
          <p:cNvSpPr txBox="1"/>
          <p:nvPr/>
        </p:nvSpPr>
        <p:spPr>
          <a:xfrm>
            <a:off x="609095" y="9305214"/>
            <a:ext cx="10512561" cy="1135958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Filosofia</a:t>
            </a:r>
            <a:r>
              <a:rPr lang="pt-BR" sz="2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0" i="0" u="none" strike="noStrike" cap="none" dirty="0">
                <a:solidFill>
                  <a:schemeClr val="dk1"/>
                </a:solidFill>
                <a:sym typeface="Arial"/>
              </a:rPr>
              <a:t>Estuda</a:t>
            </a:r>
            <a:r>
              <a:rPr lang="pt-BR" sz="3200" dirty="0">
                <a:solidFill>
                  <a:schemeClr val="dk1"/>
                </a:solidFill>
              </a:rPr>
              <a:t>ndo para o ENEM de forma Invertida</a:t>
            </a:r>
          </a:p>
        </p:txBody>
      </p:sp>
      <p:sp>
        <p:nvSpPr>
          <p:cNvPr id="44" name="Shape 44"/>
          <p:cNvSpPr txBox="1"/>
          <p:nvPr/>
        </p:nvSpPr>
        <p:spPr>
          <a:xfrm>
            <a:off x="18988620" y="28243262"/>
            <a:ext cx="12865395" cy="1027497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-76200">
              <a:buClr>
                <a:schemeClr val="dk1"/>
              </a:buClr>
            </a:pPr>
            <a:r>
              <a:rPr lang="pt-BR" sz="5400" dirty="0"/>
              <a:t> </a:t>
            </a:r>
            <a:r>
              <a:rPr lang="pt-BR" sz="4000" b="1" dirty="0" smtClean="0"/>
              <a:t>conceitos/ registros</a:t>
            </a:r>
            <a:r>
              <a:rPr lang="pt-BR" sz="5400" dirty="0" smtClean="0"/>
              <a:t>:                           internet, livro, wikifisica</a:t>
            </a: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20221898" y="20620056"/>
            <a:ext cx="11887200" cy="74411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pt-BR" sz="4400" b="1" dirty="0" smtClean="0">
                <a:solidFill>
                  <a:schemeClr val="tx1"/>
                </a:solidFill>
                <a:latin typeface="+mn-lt"/>
                <a:cs typeface="Aparajita" panose="020B0604020202020204" pitchFamily="34" charset="0"/>
              </a:rPr>
              <a:t>Transformações:</a:t>
            </a:r>
            <a:r>
              <a:rPr lang="pt-BR" sz="32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 </a:t>
            </a:r>
            <a:r>
              <a:rPr lang="pt-BR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Esta </a:t>
            </a:r>
            <a:r>
              <a:rPr lang="pt-BR" sz="4000" dirty="0">
                <a:latin typeface="Aparajita" panose="020B0604020202020204" pitchFamily="34" charset="0"/>
                <a:cs typeface="Aparajita" panose="020B0604020202020204" pitchFamily="34" charset="0"/>
              </a:rPr>
              <a:t>questão de física, que foi da prova de 1998 é bastante fácil de ser resolvida, pois é só uma questão de análise do gráfico e as opções também não faziam nem com que o estudante confundisse na hora de resolvê-la. Para resolver esta questão é necessário que você analise bastante o gráfico. Logo depois, para ficar melhor de entender, complete no gráfico os números que faltam no tempo ( 0,1,2,3,4,5,6,7,8,9,10,11,12,14 e 15). Com isto feito, você pode observar que entre 0 e 4 segundos a velocidade </a:t>
            </a:r>
            <a:r>
              <a:rPr lang="pt-BR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aumenta, que </a:t>
            </a:r>
            <a:r>
              <a:rPr lang="pt-BR" sz="4000" dirty="0">
                <a:latin typeface="Aparajita" panose="020B0604020202020204" pitchFamily="34" charset="0"/>
                <a:cs typeface="Aparajita" panose="020B0604020202020204" pitchFamily="34" charset="0"/>
              </a:rPr>
              <a:t>entre 5 e 8 segundos ela é praticamente constante e que entre 9 e 15 a velocidade passa à diminuir. Com isso podemos concluir que a resposta da questão será entre 5 e 8 segundos</a:t>
            </a:r>
            <a:r>
              <a:rPr lang="pt-BR" sz="40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.</a:t>
            </a:r>
          </a:p>
          <a:p>
            <a:r>
              <a:rPr lang="pt-BR" sz="3600" b="1" dirty="0"/>
              <a:t>RESPOSTA </a:t>
            </a:r>
            <a:r>
              <a:rPr lang="pt-BR" sz="3600" b="1" dirty="0" smtClean="0"/>
              <a:t>CORRE C</a:t>
            </a:r>
            <a:endParaRPr lang="pt-BR" sz="540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Shape 48"/>
          <p:cNvSpPr txBox="1"/>
          <p:nvPr/>
        </p:nvSpPr>
        <p:spPr>
          <a:xfrm>
            <a:off x="20435777" y="19037400"/>
            <a:ext cx="11504428" cy="120699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Interpretações: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Foi consenso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desafios são grandes na </a:t>
            </a:r>
            <a:r>
              <a:rPr lang="pt-BR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preparação para o Enem, pois requer dedicação </a:t>
            </a:r>
            <a:r>
              <a:rPr lang="pt-BR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resiliência.</a:t>
            </a:r>
            <a:endParaRPr lang="pt-BR"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21713645" y="13277627"/>
            <a:ext cx="10229476" cy="528681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3200" b="1" i="0" u="none" strike="noStrike" cap="none" dirty="0">
                <a:solidFill>
                  <a:schemeClr val="dk1"/>
                </a:solidFill>
                <a:sym typeface="Arial"/>
              </a:rPr>
              <a:t>Asserções de 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conhecimento</a:t>
            </a:r>
            <a:r>
              <a:rPr lang="pt-BR" sz="3200" b="0" i="0" u="none" strike="noStrike" cap="none" dirty="0" smtClean="0">
                <a:solidFill>
                  <a:schemeClr val="dk1"/>
                </a:solidFill>
                <a:sym typeface="Arial"/>
              </a:rPr>
              <a:t>: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sym typeface="Arial"/>
              </a:rPr>
              <a:t> </a:t>
            </a:r>
            <a:endParaRPr lang="pt-BR" sz="3200" b="1" i="0" u="none" strike="noStrike" cap="none" dirty="0">
              <a:solidFill>
                <a:schemeClr val="dk1"/>
              </a:solidFill>
              <a:sym typeface="Arial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>
                <a:solidFill>
                  <a:schemeClr val="dk1"/>
                </a:solidFill>
                <a:sym typeface="Arial"/>
              </a:rPr>
              <a:t>Percebemos a importância dos conceitos da física, envolvidos na questão do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Enem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através desta questão.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pt-BR" sz="3200" dirty="0" smtClean="0">
                <a:solidFill>
                  <a:schemeClr val="dk1"/>
                </a:solidFill>
                <a:sym typeface="Arial"/>
              </a:rPr>
              <a:t>Durante o tempo de reação a velocidade escalar é constante.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595424" y="38893896"/>
            <a:ext cx="31451106" cy="4040374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rgbClr val="000000"/>
                </a:solidFill>
                <a:sym typeface="Arial"/>
              </a:rPr>
              <a:t> Evento</a:t>
            </a:r>
            <a:r>
              <a:rPr lang="pt-BR" sz="3200" b="1" i="0" u="none" strike="noStrike" cap="none" dirty="0">
                <a:solidFill>
                  <a:srgbClr val="000000"/>
                </a:solidFill>
                <a:sym typeface="Arial"/>
              </a:rPr>
              <a:t>:</a:t>
            </a:r>
            <a:r>
              <a:rPr lang="pt-BR" sz="3200" b="0" i="0" u="none" strike="noStrike" cap="none" dirty="0">
                <a:solidFill>
                  <a:srgbClr val="000000"/>
                </a:solidFill>
                <a:sym typeface="Arial"/>
              </a:rPr>
              <a:t>  </a:t>
            </a:r>
            <a:endParaRPr lang="pt-BR" sz="3200" b="1" dirty="0">
              <a:solidFill>
                <a:schemeClr val="dk2"/>
              </a:solidFill>
            </a:endParaRPr>
          </a:p>
          <a:p>
            <a:pPr algn="ctr">
              <a:buSzPct val="25000"/>
            </a:pPr>
            <a:r>
              <a:rPr lang="pt-BR" sz="3200" b="1" dirty="0">
                <a:solidFill>
                  <a:schemeClr val="dk1"/>
                </a:solidFill>
              </a:rPr>
              <a:t>ENEM: </a:t>
            </a:r>
            <a:r>
              <a:rPr lang="pt-BR" sz="3200" dirty="0" smtClean="0">
                <a:solidFill>
                  <a:schemeClr val="dk1"/>
                </a:solidFill>
              </a:rPr>
              <a:t>1998 </a:t>
            </a:r>
            <a:r>
              <a:rPr lang="pt-BR" sz="3200" dirty="0">
                <a:solidFill>
                  <a:schemeClr val="dk1"/>
                </a:solidFill>
              </a:rPr>
              <a:t>| </a:t>
            </a:r>
            <a:r>
              <a:rPr lang="pt-BR" sz="3200" b="1" dirty="0">
                <a:solidFill>
                  <a:schemeClr val="dk1"/>
                </a:solidFill>
              </a:rPr>
              <a:t>Questão:</a:t>
            </a:r>
            <a:r>
              <a:rPr lang="pt-BR" sz="3200" dirty="0">
                <a:solidFill>
                  <a:schemeClr val="dk1"/>
                </a:solidFill>
              </a:rPr>
              <a:t> </a:t>
            </a:r>
            <a:r>
              <a:rPr lang="pt-BR" sz="3200" dirty="0" smtClean="0">
                <a:solidFill>
                  <a:schemeClr val="dk1"/>
                </a:solidFill>
              </a:rPr>
              <a:t>59|</a:t>
            </a:r>
            <a:r>
              <a:rPr lang="pt-BR" sz="3200" b="1" dirty="0" smtClean="0">
                <a:solidFill>
                  <a:schemeClr val="dk1"/>
                </a:solidFill>
              </a:rPr>
              <a:t> </a:t>
            </a:r>
            <a:r>
              <a:rPr lang="pt-BR" sz="3200" b="1" dirty="0">
                <a:solidFill>
                  <a:schemeClr val="dk1"/>
                </a:solidFill>
              </a:rPr>
              <a:t>Cinemática: </a:t>
            </a:r>
            <a:r>
              <a:rPr lang="pt-BR" sz="3200" dirty="0">
                <a:solidFill>
                  <a:schemeClr val="dk1"/>
                </a:solidFill>
              </a:rPr>
              <a:t>velocidade </a:t>
            </a:r>
            <a:r>
              <a:rPr lang="pt-BR" sz="3200" dirty="0" smtClean="0">
                <a:solidFill>
                  <a:schemeClr val="dk1"/>
                </a:solidFill>
              </a:rPr>
              <a:t>média</a:t>
            </a:r>
          </a:p>
          <a:p>
            <a:pPr algn="ctr">
              <a:buSzPct val="25000"/>
            </a:pPr>
            <a:r>
              <a:rPr lang="pt-BR" altLang="pt-BR" sz="3200" dirty="0" smtClean="0">
                <a:latin typeface="Josefin Sans"/>
              </a:rPr>
              <a:t>Em </a:t>
            </a:r>
            <a:r>
              <a:rPr lang="pt-BR" altLang="pt-BR" sz="3200" dirty="0">
                <a:latin typeface="Josefin Sans"/>
              </a:rPr>
              <a:t>uma prova de 100 m </a:t>
            </a:r>
            <a:r>
              <a:rPr lang="pt-BR" altLang="pt-BR" sz="3200" dirty="0" smtClean="0">
                <a:latin typeface="Josefin Sans"/>
              </a:rPr>
              <a:t>rasos, o </a:t>
            </a:r>
            <a:r>
              <a:rPr lang="pt-BR" altLang="pt-BR" sz="3200" dirty="0">
                <a:latin typeface="Josefin Sans"/>
              </a:rPr>
              <a:t>desempenho típico de um corredor padrão é representado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3200" dirty="0">
                <a:latin typeface="Josefin Sans"/>
              </a:rPr>
              <a:t>pelo gráfico a seguir : </a:t>
            </a:r>
            <a:endParaRPr lang="pt-BR" altLang="pt-BR" sz="3200" dirty="0">
              <a:solidFill>
                <a:schemeClr val="tx1"/>
              </a:solidFill>
            </a:endParaRPr>
          </a:p>
          <a:p>
            <a:pPr algn="ctr">
              <a:buSzPct val="25000"/>
            </a:pPr>
            <a:r>
              <a:rPr lang="pt-BR" sz="3200" dirty="0" smtClean="0">
                <a:solidFill>
                  <a:schemeClr val="dk1"/>
                </a:solidFill>
              </a:rPr>
              <a:t> </a:t>
            </a:r>
          </a:p>
          <a:p>
            <a:pPr algn="ctr">
              <a:buSzPct val="25000"/>
            </a:pPr>
            <a:endParaRPr lang="pt-BR" sz="3200" dirty="0">
              <a:solidFill>
                <a:schemeClr val="dk1"/>
              </a:solidFill>
            </a:endParaRPr>
          </a:p>
        </p:txBody>
      </p:sp>
      <p:sp>
        <p:nvSpPr>
          <p:cNvPr id="51" name="Shape 51"/>
          <p:cNvSpPr txBox="1"/>
          <p:nvPr/>
        </p:nvSpPr>
        <p:spPr>
          <a:xfrm>
            <a:off x="22115721" y="9250326"/>
            <a:ext cx="9811436" cy="35300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Asserções de valor (Conclusão): </a:t>
            </a:r>
            <a:r>
              <a:rPr lang="pt-BR" sz="3200" dirty="0" smtClean="0">
                <a:solidFill>
                  <a:schemeClr val="dk1"/>
                </a:solidFill>
                <a:sym typeface="Arial"/>
              </a:rPr>
              <a:t>A atividade que realizamos trouxe  benefícios, pois ajuda na  aprendizagem da física. Queremos que nosso trabalho seja divulgado na escola. </a:t>
            </a:r>
            <a:r>
              <a:rPr lang="pt-BR" sz="3200" dirty="0" smtClean="0">
                <a:solidFill>
                  <a:schemeClr val="dk1"/>
                </a:solidFill>
              </a:rPr>
              <a:t>Ficou mais fácil de entender todo o processo de uma boa preparação. O </a:t>
            </a:r>
            <a:r>
              <a:rPr lang="pt-BR" sz="3200" dirty="0">
                <a:solidFill>
                  <a:schemeClr val="dk1"/>
                </a:solidFill>
              </a:rPr>
              <a:t>diagrama V ajuda e auxilia no estudo para o ENEM.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 rot="10800000" flipH="1">
            <a:off x="38385750" y="11363554"/>
            <a:ext cx="7541417" cy="43974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950834" y="4592512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000" dirty="0" smtClean="0">
                <a:solidFill>
                  <a:schemeClr val="dk1"/>
                </a:solidFill>
              </a:rPr>
              <a:t>Aluno: Edimar Rodrigues Neto </a:t>
            </a:r>
            <a:r>
              <a:rPr lang="pt-BR" sz="4000" b="1" dirty="0" smtClean="0">
                <a:solidFill>
                  <a:schemeClr val="dk1"/>
                </a:solidFill>
              </a:rPr>
              <a:t>Série</a:t>
            </a:r>
            <a:r>
              <a:rPr lang="pt-BR" sz="4000" b="1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2° </a:t>
            </a:r>
            <a:r>
              <a:rPr lang="pt-BR" sz="4000" dirty="0">
                <a:solidFill>
                  <a:schemeClr val="dk1"/>
                </a:solidFill>
              </a:rPr>
              <a:t>ano | </a:t>
            </a:r>
            <a:r>
              <a:rPr lang="pt-BR" sz="4000" b="1" dirty="0">
                <a:solidFill>
                  <a:schemeClr val="dk1"/>
                </a:solidFill>
              </a:rPr>
              <a:t>Turma</a:t>
            </a:r>
            <a:r>
              <a:rPr lang="pt-BR" sz="4000" dirty="0">
                <a:solidFill>
                  <a:schemeClr val="dk1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2M01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chemeClr val="dk1"/>
                </a:solidFill>
              </a:rPr>
              <a:t>Turno</a:t>
            </a:r>
            <a:r>
              <a:rPr lang="pt-BR" sz="4000" dirty="0">
                <a:solidFill>
                  <a:schemeClr val="dk1"/>
                </a:solidFill>
              </a:rPr>
              <a:t>: matutino </a:t>
            </a:r>
            <a:endParaRPr lang="pt-BR" sz="4000" dirty="0" smtClean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Professor: Lucas A. </a:t>
            </a: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EEEFM Profª Filomena Quitiba   -  </a:t>
            </a:r>
            <a:r>
              <a:rPr lang="pt-BR" sz="4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7">
            <a:alphaModFix/>
          </a:blip>
          <a:srcRect l="47566" t="30425" r="46550" b="60655"/>
          <a:stretch/>
        </p:blipFill>
        <p:spPr>
          <a:xfrm>
            <a:off x="14656746" y="14451936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516488" y="28260653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6" name="Shape 66"/>
          <p:cNvSpPr/>
          <p:nvPr/>
        </p:nvSpPr>
        <p:spPr>
          <a:xfrm>
            <a:off x="745710" y="28657839"/>
            <a:ext cx="5084700" cy="58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200" dirty="0">
              <a:solidFill>
                <a:srgbClr val="202020"/>
              </a:solidFill>
            </a:endParaRPr>
          </a:p>
        </p:txBody>
      </p:sp>
      <p:graphicFrame>
        <p:nvGraphicFramePr>
          <p:cNvPr id="68" name="Shape 68"/>
          <p:cNvGraphicFramePr/>
          <p:nvPr>
            <p:extLst>
              <p:ext uri="{D42A27DB-BD31-4B8C-83A1-F6EECF244321}">
                <p14:modId xmlns:p14="http://schemas.microsoft.com/office/powerpoint/2010/main" val="3656421696"/>
              </p:ext>
            </p:extLst>
          </p:nvPr>
        </p:nvGraphicFramePr>
        <p:xfrm>
          <a:off x="587830" y="24558500"/>
          <a:ext cx="13702845" cy="3611693"/>
        </p:xfrm>
        <a:graphic>
          <a:graphicData uri="http://schemas.openxmlformats.org/drawingml/2006/table">
            <a:tbl>
              <a:tblPr firstRow="1" bandRow="1">
                <a:noFill/>
                <a:tableStyleId>{49AB172B-123D-4359-81A1-3278819959C6}</a:tableStyleId>
              </a:tblPr>
              <a:tblGrid>
                <a:gridCol w="13702845"/>
              </a:tblGrid>
              <a:tr h="2057203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Competência III - Selecionar, organizar, relacionar, interpretar dados e informações representados de diferentes formas para tomar decisões e enfrentar situações - problema.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218A"/>
                    </a:solidFill>
                  </a:tcPr>
                </a:tc>
              </a:tr>
              <a:tr h="1495179">
                <a:tc>
                  <a:txBody>
                    <a:bodyPr/>
                    <a:lstStyle/>
                    <a:p>
                      <a:pPr marL="0" marR="0" lvl="0" indent="-1778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Arial"/>
                        <a:buNone/>
                      </a:pPr>
                      <a:r>
                        <a:rPr lang="pt-BR" sz="32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Habilidade 20 – Utilizar leis físicas para interpretar processos naturais e tecnológicas que envolvem trocas de calor, mudanças de pressão e densidade ou interações físicas que provoquem movimentos de objetos.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9" name="Shape 69"/>
          <p:cNvSpPr/>
          <p:nvPr/>
        </p:nvSpPr>
        <p:spPr>
          <a:xfrm>
            <a:off x="396963" y="23726908"/>
            <a:ext cx="6322814" cy="727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200" b="1" dirty="0">
                <a:solidFill>
                  <a:srgbClr val="202020"/>
                </a:solidFill>
                <a:latin typeface="Arial"/>
                <a:ea typeface="Arial"/>
                <a:cs typeface="Arial"/>
                <a:sym typeface="Arial"/>
              </a:rPr>
              <a:t>Competências e habilidades </a:t>
            </a:r>
          </a:p>
        </p:txBody>
      </p:sp>
      <p:pic>
        <p:nvPicPr>
          <p:cNvPr id="45" name="Picture 4" descr="http://www.fisicaevestibular.com.br/images/cinematica4/image016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6395" y="40535988"/>
            <a:ext cx="11370762" cy="224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Á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383971" y="2147208"/>
            <a:ext cx="2726645" cy="27266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424"/>
    </mc:Choice>
    <mc:Fallback xmlns="">
      <p:transition spd="slow" advTm="1564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8182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562</Words>
  <Application>Microsoft Office PowerPoint</Application>
  <PresentationFormat>Personalizar</PresentationFormat>
  <Paragraphs>47</Paragraphs>
  <Slides>1</Slides>
  <Notes>1</Notes>
  <HiddenSlides>0</HiddenSlides>
  <MMClips>1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10" baseType="lpstr">
      <vt:lpstr>Aparajita</vt:lpstr>
      <vt:lpstr>Cambria</vt:lpstr>
      <vt:lpstr>Wingdings</vt:lpstr>
      <vt:lpstr>Arial</vt:lpstr>
      <vt:lpstr>Josefin Sans</vt:lpstr>
      <vt:lpstr>Tahoma</vt:lpstr>
      <vt:lpstr>Calibri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43</cp:revision>
  <dcterms:modified xsi:type="dcterms:W3CDTF">2018-09-24T03:04:25Z</dcterms:modified>
</cp:coreProperties>
</file>