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858000" cy="90281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  <p15:guide id="3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B84F"/>
    <a:srgbClr val="FF9900"/>
    <a:srgbClr val="333399"/>
    <a:srgbClr val="006666"/>
    <a:srgbClr val="00CCFF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7" autoAdjust="0"/>
  </p:normalViewPr>
  <p:slideViewPr>
    <p:cSldViewPr>
      <p:cViewPr>
        <p:scale>
          <a:sx n="20" d="100"/>
          <a:sy n="20" d="100"/>
        </p:scale>
        <p:origin x="8" y="-2312"/>
      </p:cViewPr>
      <p:guideLst>
        <p:guide orient="horz" pos="13607"/>
        <p:guide pos="10205"/>
        <p:guide pos="102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l" defTabSz="908050" eaLnBrk="1" hangingPunct="1">
              <a:defRPr sz="1200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l" defTabSz="908050" eaLnBrk="1" hangingPunct="1">
              <a:defRPr sz="1200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336625-B178-4C29-B41F-412E1B5A86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92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0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9385B9-66B8-4588-8944-878BCD385459}" type="datetimeFigureOut">
              <a:rPr lang="pt-BR"/>
              <a:pPr>
                <a:defRPr/>
              </a:pPr>
              <a:t>11/09/2018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AF37FF-D09D-4C44-9AFF-9B0E089251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03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fld id="{4C1408E1-FF71-43DB-BCA1-CFCFFE4523FD}" type="slidenum">
              <a:rPr lang="pt-BR" sz="1200" smtClean="0"/>
              <a:pPr/>
              <a:t>1</a:t>
            </a:fld>
            <a:endParaRPr lang="pt-BR" sz="1200" smtClean="0"/>
          </a:p>
        </p:txBody>
      </p:sp>
    </p:spTree>
    <p:extLst>
      <p:ext uri="{BB962C8B-B14F-4D97-AF65-F5344CB8AC3E}">
        <p14:creationId xmlns:p14="http://schemas.microsoft.com/office/powerpoint/2010/main" val="94477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017"/>
            <a:ext cx="27539395" cy="926031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709"/>
          </a:xfrm>
        </p:spPr>
        <p:txBody>
          <a:bodyPr/>
          <a:lstStyle>
            <a:lvl1pPr marL="0" indent="0" algn="ctr">
              <a:buNone/>
              <a:defRPr/>
            </a:lvl1pPr>
            <a:lvl2pPr marL="432008" indent="0" algn="ctr">
              <a:buNone/>
              <a:defRPr/>
            </a:lvl2pPr>
            <a:lvl3pPr marL="864017" indent="0" algn="ctr">
              <a:buNone/>
              <a:defRPr/>
            </a:lvl3pPr>
            <a:lvl4pPr marL="1296025" indent="0" algn="ctr">
              <a:buNone/>
              <a:defRPr/>
            </a:lvl4pPr>
            <a:lvl5pPr marL="1728033" indent="0" algn="ctr">
              <a:buNone/>
              <a:defRPr/>
            </a:lvl5pPr>
            <a:lvl6pPr marL="2160041" indent="0" algn="ctr">
              <a:buNone/>
              <a:defRPr/>
            </a:lvl6pPr>
            <a:lvl7pPr marL="2592050" indent="0" algn="ctr">
              <a:buNone/>
              <a:defRPr/>
            </a:lvl7pPr>
            <a:lvl8pPr marL="3024058" indent="0" algn="ctr">
              <a:buNone/>
              <a:defRPr/>
            </a:lvl8pPr>
            <a:lvl9pPr marL="3456066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428F-16E4-434B-998D-EB8E84284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08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F8BBB-6A7B-4D42-9E28-8D2E22524C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02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5993" y="3838966"/>
            <a:ext cx="6884849" cy="3456051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28447" y="3838966"/>
            <a:ext cx="20513549" cy="3456051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A0FB-8AB3-4D1C-BA87-C93BFDE539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74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E0D3-A229-4CF6-A9DE-9B2D99AD64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43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944" y="27759683"/>
            <a:ext cx="27539395" cy="8581218"/>
          </a:xfrm>
        </p:spPr>
        <p:txBody>
          <a:bodyPr anchor="t"/>
          <a:lstStyle>
            <a:lvl1pPr algn="l">
              <a:defRPr sz="378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944" y="18309544"/>
            <a:ext cx="27539395" cy="9450139"/>
          </a:xfrm>
        </p:spPr>
        <p:txBody>
          <a:bodyPr anchor="b"/>
          <a:lstStyle>
            <a:lvl1pPr marL="0" indent="0">
              <a:buNone/>
              <a:defRPr sz="1890"/>
            </a:lvl1pPr>
            <a:lvl2pPr marL="432008" indent="0">
              <a:buNone/>
              <a:defRPr sz="1701"/>
            </a:lvl2pPr>
            <a:lvl3pPr marL="864017" indent="0">
              <a:buNone/>
              <a:defRPr sz="1512"/>
            </a:lvl3pPr>
            <a:lvl4pPr marL="1296025" indent="0">
              <a:buNone/>
              <a:defRPr sz="1323"/>
            </a:lvl4pPr>
            <a:lvl5pPr marL="1728033" indent="0">
              <a:buNone/>
              <a:defRPr sz="1323"/>
            </a:lvl5pPr>
            <a:lvl6pPr marL="2160041" indent="0">
              <a:buNone/>
              <a:defRPr sz="1323"/>
            </a:lvl6pPr>
            <a:lvl7pPr marL="2592050" indent="0">
              <a:buNone/>
              <a:defRPr sz="1323"/>
            </a:lvl7pPr>
            <a:lvl8pPr marL="3024058" indent="0">
              <a:buNone/>
              <a:defRPr sz="1323"/>
            </a:lvl8pPr>
            <a:lvl9pPr marL="3456066" indent="0">
              <a:buNone/>
              <a:defRPr sz="1323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FDEE-7581-40B1-9F70-9E957915D1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17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28448" y="12477458"/>
            <a:ext cx="13699198" cy="25922019"/>
          </a:xfrm>
        </p:spPr>
        <p:txBody>
          <a:bodyPr/>
          <a:lstStyle>
            <a:lvl1pPr>
              <a:defRPr sz="2646"/>
            </a:lvl1pPr>
            <a:lvl2pPr>
              <a:defRPr sz="2268"/>
            </a:lvl2pPr>
            <a:lvl3pPr>
              <a:defRPr sz="1890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643" y="12477458"/>
            <a:ext cx="13699199" cy="25922019"/>
          </a:xfrm>
        </p:spPr>
        <p:txBody>
          <a:bodyPr/>
          <a:lstStyle>
            <a:lvl1pPr>
              <a:defRPr sz="2646"/>
            </a:lvl1pPr>
            <a:lvl2pPr>
              <a:defRPr sz="2268"/>
            </a:lvl2pPr>
            <a:lvl3pPr>
              <a:defRPr sz="1890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86F6-9EDD-47D2-AF19-2B2D2F897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92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29663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69416"/>
            <a:ext cx="14315685" cy="4030423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699839"/>
            <a:ext cx="14315685" cy="24891095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9139" y="9669416"/>
            <a:ext cx="14320185" cy="4030423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9139" y="13699839"/>
            <a:ext cx="14320185" cy="24891095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EAED5-EE3E-4627-A9BA-06BEE0DF00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51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549E-9625-45CA-B0EA-603D8C464A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05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A8B77-38CE-46B9-BDE1-5B4628DDD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87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19845"/>
            <a:ext cx="10658766" cy="7319562"/>
          </a:xfrm>
        </p:spPr>
        <p:txBody>
          <a:bodyPr anchor="b"/>
          <a:lstStyle>
            <a:lvl1pPr algn="l">
              <a:defRPr sz="189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2" y="1719844"/>
            <a:ext cx="18112101" cy="3687109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5" y="9039407"/>
            <a:ext cx="10658766" cy="29551528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873F-CB3E-4DD6-836C-423F30BA95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06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60" y="30240447"/>
            <a:ext cx="19439573" cy="3570598"/>
          </a:xfrm>
        </p:spPr>
        <p:txBody>
          <a:bodyPr anchor="b"/>
          <a:lstStyle>
            <a:lvl1pPr algn="l">
              <a:defRPr sz="189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60" y="3860239"/>
            <a:ext cx="19439573" cy="25920383"/>
          </a:xfrm>
        </p:spPr>
        <p:txBody>
          <a:bodyPr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60" y="33811046"/>
            <a:ext cx="19439573" cy="5069529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75097-BE3C-41DC-B5A8-4BD1399C8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7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28875" y="3838575"/>
            <a:ext cx="27541538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5" y="12477750"/>
            <a:ext cx="27541538" cy="259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875" y="39362063"/>
            <a:ext cx="675163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654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62063"/>
            <a:ext cx="1026001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654">
                <a:latin typeface="Times New Roman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775" y="39362063"/>
            <a:ext cx="675163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6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E7ABDE-F375-4AF5-A33C-4F11EFA90F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2pPr>
      <a:lvl3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3pPr>
      <a:lvl4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4pPr>
      <a:lvl5pPr algn="ctr" defTabSz="50546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5pPr>
      <a:lvl6pPr marL="432008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6pPr>
      <a:lvl7pPr marL="864017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7pPr>
      <a:lvl8pPr marL="1296025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8pPr>
      <a:lvl9pPr marL="1728033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9pPr>
    </p:titleStyle>
    <p:bodyStyle>
      <a:lvl1pPr marL="1893888" indent="-1893888" algn="l" defTabSz="5054600" rtl="0" eaLnBrk="0" fontAlgn="base" hangingPunct="0">
        <a:spcBef>
          <a:spcPct val="20000"/>
        </a:spcBef>
        <a:spcAft>
          <a:spcPct val="0"/>
        </a:spcAft>
        <a:buChar char="•"/>
        <a:defRPr sz="17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108450" indent="-1577975" algn="l" defTabSz="5054600" rtl="0" eaLnBrk="0" fontAlgn="base" hangingPunct="0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6319838" indent="-1265238" algn="l" defTabSz="505460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8847138" indent="-1262063" algn="l" defTabSz="505460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377613" indent="-1262063" algn="l" defTabSz="505460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1809727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6pPr>
      <a:lvl7pPr marL="12241735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7pPr>
      <a:lvl8pPr marL="12673743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8pPr>
      <a:lvl9pPr marL="13105752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gif"/><Relationship Id="rId4" Type="http://schemas.openxmlformats.org/officeDocument/2006/relationships/hyperlink" Target="http://www.janelanaweb.com/dinheiro/imagens_main/dinheiro.gif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197"/>
          <p:cNvSpPr>
            <a:spLocks noChangeArrowheads="1"/>
          </p:cNvSpPr>
          <p:nvPr/>
        </p:nvSpPr>
        <p:spPr bwMode="auto"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73" tIns="41037" rIns="82073" bIns="41037">
            <a:spAutoFit/>
          </a:bodyPr>
          <a:lstStyle>
            <a:lvl1pPr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 defTabSz="868363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pt-BR" sz="1100">
                <a:solidFill>
                  <a:srgbClr val="000000"/>
                </a:solidFill>
              </a:rPr>
              <a:t> </a:t>
            </a:r>
            <a:endParaRPr lang="pt-BR" sz="1000">
              <a:solidFill>
                <a:srgbClr val="000000"/>
              </a:solidFill>
            </a:endParaRPr>
          </a:p>
          <a:p>
            <a:endParaRPr lang="pt-BR" sz="2100">
              <a:latin typeface="Times New Roman" panose="02020603050405020304" pitchFamily="18" charset="0"/>
            </a:endParaRPr>
          </a:p>
        </p:txBody>
      </p:sp>
      <p:sp>
        <p:nvSpPr>
          <p:cNvPr id="4100" name="Text Box 3434"/>
          <p:cNvSpPr txBox="1">
            <a:spLocks noChangeArrowheads="1"/>
          </p:cNvSpPr>
          <p:nvPr/>
        </p:nvSpPr>
        <p:spPr bwMode="auto">
          <a:xfrm>
            <a:off x="2302100" y="717999"/>
            <a:ext cx="26873384" cy="18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50" tIns="43426" rIns="86850" bIns="43426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pt-BR" sz="5400" b="1" dirty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Oficina Pedagógica do Diagrama de Gowin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pt-BR" sz="6000" b="1" dirty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Piúma-ES, </a:t>
            </a:r>
            <a:r>
              <a:rPr lang="pt-BR" sz="6000" b="1" dirty="0" smtClean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Abril</a:t>
            </a:r>
            <a:r>
              <a:rPr lang="pt-BR" sz="6000" b="1" dirty="0" smtClean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6000" b="1" dirty="0">
                <a:solidFill>
                  <a:srgbClr val="000099"/>
                </a:solidFill>
                <a:latin typeface="Cambria"/>
                <a:ea typeface="Cambria"/>
                <a:cs typeface="Cambria"/>
                <a:sym typeface="Cambria"/>
              </a:rPr>
              <a:t>de 2018</a:t>
            </a:r>
          </a:p>
        </p:txBody>
      </p:sp>
      <p:sp>
        <p:nvSpPr>
          <p:cNvPr id="4108" name="Rectangle 3450">
            <a:hlinkClick r:id="rId4"/>
          </p:cNvPr>
          <p:cNvSpPr>
            <a:spLocks noChangeArrowheads="1"/>
          </p:cNvSpPr>
          <p:nvPr/>
        </p:nvSpPr>
        <p:spPr bwMode="auto">
          <a:xfrm>
            <a:off x="35065740" y="22201283"/>
            <a:ext cx="12815266" cy="486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8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73" smtClean="0">
              <a:latin typeface="tahoma, verdana, arial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13" name="Text Box 3674"/>
          <p:cNvSpPr txBox="1">
            <a:spLocks noChangeArrowheads="1"/>
          </p:cNvSpPr>
          <p:nvPr/>
        </p:nvSpPr>
        <p:spPr bwMode="auto"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  <a:extLst/>
        </p:spPr>
        <p:txBody>
          <a:bodyPr lIns="91427" tIns="45713" rIns="91427" bIns="45713">
            <a:spAutoFit/>
          </a:bodyPr>
          <a:lstStyle>
            <a:lvl1pPr defTabSz="968375">
              <a:spcBef>
                <a:spcPct val="20000"/>
              </a:spcBef>
              <a:buChar char="•"/>
              <a:defRPr sz="18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8375">
              <a:spcBef>
                <a:spcPct val="20000"/>
              </a:spcBef>
              <a:buChar char="–"/>
              <a:defRPr sz="16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8375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8375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8375">
              <a:spcBef>
                <a:spcPct val="20000"/>
              </a:spcBef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altLang="pt-BR" sz="2268" smtClean="0">
              <a:latin typeface="Cambria" panose="020405030504060302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24" name="AutoShape 36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>
            <a:spLocks noChangeAspect="1" noChangeArrowheads="1"/>
          </p:cNvSpPr>
          <p:nvPr/>
        </p:nvSpPr>
        <p:spPr bwMode="auto"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18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2173" smtClean="0">
              <a:latin typeface="tahoma, verdana, arial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15" name="Rectangle 35"/>
          <p:cNvSpPr>
            <a:spLocks noChangeArrowheads="1"/>
          </p:cNvSpPr>
          <p:nvPr/>
        </p:nvSpPr>
        <p:spPr bwMode="auto">
          <a:xfrm flipV="1">
            <a:off x="35065740" y="10217772"/>
            <a:ext cx="29004172" cy="20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endParaRPr lang="pt-BR"/>
          </a:p>
        </p:txBody>
      </p:sp>
      <p:sp>
        <p:nvSpPr>
          <p:cNvPr id="4127" name="Rectangle 4"/>
          <p:cNvSpPr>
            <a:spLocks noChangeArrowheads="1"/>
          </p:cNvSpPr>
          <p:nvPr/>
        </p:nvSpPr>
        <p:spPr bwMode="auto">
          <a:xfrm>
            <a:off x="2590132" y="3382295"/>
            <a:ext cx="237498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7200" b="1" dirty="0" err="1">
                <a:solidFill>
                  <a:schemeClr val="tx2"/>
                </a:solidFill>
              </a:rPr>
              <a:t>Podcast</a:t>
            </a:r>
            <a:r>
              <a:rPr lang="pt-BR" altLang="pt-BR" sz="7200" b="1" dirty="0">
                <a:solidFill>
                  <a:schemeClr val="tx2"/>
                </a:solidFill>
              </a:rPr>
              <a:t>: Estudando para o Enem de forma Invertida</a:t>
            </a:r>
            <a:endParaRPr lang="pt-BR" altLang="pt-BR" sz="7200" dirty="0">
              <a:latin typeface="Arial" panose="020B0604020202020204" pitchFamily="34" charset="0"/>
            </a:endParaRPr>
          </a:p>
        </p:txBody>
      </p:sp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33" y="8230963"/>
            <a:ext cx="29133272" cy="2993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561409" y="8896661"/>
            <a:ext cx="6048672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Domínio Metodológico</a:t>
            </a:r>
            <a:endParaRPr kumimoji="0" lang="pt-BR" altLang="pt-B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95768" y="8930771"/>
            <a:ext cx="6048672" cy="1016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Domínio Conceitual</a:t>
            </a:r>
            <a:endParaRPr kumimoji="0" lang="pt-BR" altLang="pt-B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89054" y="13607431"/>
            <a:ext cx="10293349" cy="14225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Princípios: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Velocidade e Aceleração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89054" y="12581027"/>
            <a:ext cx="10087806" cy="5585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Teoria: </a:t>
            </a:r>
            <a:r>
              <a:rPr lang="pt-BR" altLang="pt-BR" sz="3200" dirty="0">
                <a:latin typeface="Cambria" panose="02040503050406030204" pitchFamily="18" charset="0"/>
              </a:rPr>
              <a:t> </a:t>
            </a:r>
            <a:r>
              <a:rPr lang="pt-BR" altLang="pt-BR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Velocidade media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33972" y="11231724"/>
            <a:ext cx="9412228" cy="9218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Filosofia: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Estudar para conquistar</a:t>
            </a:r>
            <a:r>
              <a:rPr kumimoji="0" lang="pt-BR" alt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vaga no ensino superior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773041" y="36677247"/>
            <a:ext cx="15127398" cy="11502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Registros: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Na construção 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foram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utilizados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computador,microfone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sites, programa PowerPoint entre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outros materiais e ferramentas.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166186" y="35630606"/>
            <a:ext cx="14765540" cy="7487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Fatos: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 esses materiais e ferramentas foi possível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elaborar o esquema da atividade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pt-BR" altLang="pt-BR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849383" y="33873300"/>
            <a:ext cx="14051056" cy="1498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Transformações: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aborda 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uso 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na matéria de física, os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desafios são grandiosos</a:t>
            </a:r>
            <a:r>
              <a:rPr lang="pt-BR" alt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ainda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atingimos o esperado, que é a boa preparação para 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nem. A lista de materiais foi suficiente para construirmos 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9180280" y="21326197"/>
            <a:ext cx="12872623" cy="9979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3200" dirty="0" smtClean="0"/>
              <a:t>Espera com este trabalho </a:t>
            </a:r>
            <a:r>
              <a:rPr lang="pt-BR" altLang="pt-BR" sz="3200" dirty="0"/>
              <a:t>a sensibilização de todos em obter </a:t>
            </a:r>
            <a:r>
              <a:rPr lang="pt-BR" altLang="pt-BR" sz="3200" dirty="0" smtClean="0"/>
              <a:t>conhecimento, Mostra como é feito um </a:t>
            </a:r>
            <a:r>
              <a:rPr lang="pt-BR" altLang="pt-BR" sz="3200" dirty="0" err="1" smtClean="0"/>
              <a:t>podcast</a:t>
            </a:r>
            <a:r>
              <a:rPr lang="pt-BR" altLang="pt-BR" sz="3200" dirty="0" smtClean="0"/>
              <a:t>, ou mesmo rever a física para o vestibular. </a:t>
            </a:r>
            <a:endParaRPr lang="pt-BR" altLang="pt-BR" sz="32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838344" y="18551029"/>
            <a:ext cx="12062095" cy="13541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Interpretações: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Foi consenso no nosso grupo que os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desafios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foram grandes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preparação para 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nem,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pois requer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dedicação para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desenvolvimento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0337567" y="14746199"/>
            <a:ext cx="11562872" cy="26776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Asserções de conhecimento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buAutoNum type="arabicPeriod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Percebemos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importância dos conceitos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física, envolvidos na questão do Enem.</a:t>
            </a:r>
          </a:p>
          <a:p>
            <a:pPr marL="514350" lvl="0" indent="-514350" algn="just">
              <a:buAutoNum type="arabicPeriod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revisão para o Enem através das questões anteriores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O diagrama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ajuda muito a organizar 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618935" y="38565905"/>
            <a:ext cx="26396448" cy="226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Evento:</a:t>
            </a: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pt-BR" altLang="pt-BR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Estudando para o Enem de forma Invertida</a:t>
            </a:r>
          </a:p>
          <a:p>
            <a:pPr>
              <a:lnSpc>
                <a:spcPct val="15000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              Série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º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ano 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Turma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05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Turno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Matutino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Velocidade media: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Trabalho 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Velocidade - Aceleração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ENEM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|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Questão: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66</a:t>
            </a:r>
            <a:endParaRPr kumimoji="0" lang="pt-BR" alt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039981" y="11381855"/>
            <a:ext cx="10803308" cy="27107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Asserções de valor: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trabalho desenvolvido trouxe  benefícios aos alunos, pois ajudou a  consolidar a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conceitos da física. Que a prática de trabalhar com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seja divulgada amplamente na comunidade e nas escolas. O uso do diagrama V como elemento de planejamento e elemento estruturador de acompanhamento da produção do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podcast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é o caminho recomendado.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7586020" y="10936930"/>
            <a:ext cx="5940848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1127581" y="1180330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1127581" y="1951408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2" name="Shape 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792933" y="185820"/>
            <a:ext cx="3745650" cy="333735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tângulo 22"/>
          <p:cNvSpPr/>
          <p:nvPr/>
        </p:nvSpPr>
        <p:spPr>
          <a:xfrm>
            <a:off x="26496788" y="3680956"/>
            <a:ext cx="5612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</a:pPr>
            <a:r>
              <a:rPr lang="en-US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Escola Filomena Quitiba</a:t>
            </a:r>
            <a:endParaRPr lang="en-US"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2590132" y="4966471"/>
            <a:ext cx="257524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José, João, Igor, Tiago</a:t>
            </a:r>
            <a:endParaRPr lang="pt-BR" sz="5400" b="1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54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Lucas </a:t>
            </a:r>
            <a:r>
              <a:rPr lang="pt-BR" sz="5400" b="1" dirty="0" err="1">
                <a:latin typeface="Cambria" panose="02040503050406030204" pitchFamily="18" charset="0"/>
                <a:cs typeface="Arial" panose="020B0604020202020204" pitchFamily="34" charset="0"/>
              </a:rPr>
              <a:t>Antonio</a:t>
            </a:r>
            <a:r>
              <a:rPr lang="pt-BR" sz="5400" b="1" dirty="0">
                <a:latin typeface="Cambria" panose="02040503050406030204" pitchFamily="18" charset="0"/>
                <a:cs typeface="Arial" panose="020B0604020202020204" pitchFamily="34" charset="0"/>
              </a:rPr>
              <a:t> Xavier </a:t>
            </a:r>
            <a:endParaRPr lang="en-US" sz="5400" b="1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lucas.perobas@gmail.com</a:t>
            </a:r>
          </a:p>
          <a:p>
            <a:pPr algn="ctr"/>
            <a:r>
              <a:rPr lang="pt-BR" sz="2000" dirty="0">
                <a:latin typeface="Cambria" panose="02040503050406030204" pitchFamily="18" charset="0"/>
              </a:rPr>
              <a:t> 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0636964" y="39972349"/>
            <a:ext cx="312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</a:pPr>
            <a:r>
              <a:rPr lang="en-US" sz="4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4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" name="Imagem 47"/>
          <p:cNvPicPr/>
          <p:nvPr/>
        </p:nvPicPr>
        <p:blipFill rotWithShape="1">
          <a:blip r:embed="rId7"/>
          <a:srcRect l="47567" t="30426" r="46550" b="60655"/>
          <a:stretch/>
        </p:blipFill>
        <p:spPr bwMode="auto">
          <a:xfrm>
            <a:off x="13273323" y="18669159"/>
            <a:ext cx="4978335" cy="3532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Retângulo 28"/>
          <p:cNvSpPr/>
          <p:nvPr/>
        </p:nvSpPr>
        <p:spPr>
          <a:xfrm>
            <a:off x="487500" y="23786846"/>
            <a:ext cx="98269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Questão</a:t>
            </a:r>
            <a:r>
              <a:rPr lang="pt-BR" sz="36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ENEM </a:t>
            </a:r>
            <a:r>
              <a:rPr lang="pt-BR" sz="3600" dirty="0" smtClean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 </a:t>
            </a:r>
            <a:r>
              <a:rPr lang="pt-BR" sz="3600" dirty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pt-BR" sz="3600" dirty="0" smtClean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66 </a:t>
            </a:r>
            <a:endParaRPr lang="pt-BR" sz="3600" dirty="0"/>
          </a:p>
        </p:txBody>
      </p:sp>
      <p:pic>
        <p:nvPicPr>
          <p:cNvPr id="54" name="Picture 2" descr="C:\Users\jonas\Desktop\podcast jonas\mapa conceituos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5354" y="24151329"/>
            <a:ext cx="12414176" cy="945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625" y="29601633"/>
            <a:ext cx="12646795" cy="791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2589207" y="23381887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rgbClr val="FF0000"/>
                </a:solidFill>
              </a:rPr>
              <a:t>Mapa mental</a:t>
            </a:r>
            <a:endParaRPr lang="pt-BR" sz="4400" b="1" dirty="0">
              <a:solidFill>
                <a:srgbClr val="FF0000"/>
              </a:solidFill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538333" y="15276863"/>
            <a:ext cx="10589248" cy="65483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800" dirty="0"/>
              <a:t>Em Física, aceleração é a taxa de variação </a:t>
            </a:r>
            <a:r>
              <a:rPr lang="pt-BR" sz="2800" dirty="0" smtClean="0"/>
              <a:t>da velocidade</a:t>
            </a:r>
            <a:r>
              <a:rPr lang="pt-BR" sz="2800" dirty="0"/>
              <a:t> em relação ao tempo, ou seja, é a rapidez com que a velocidade de um corpo varia. É uma grandeza vetorial que como tal possui módulo, direção e sentido. No Sistema Internacional de Unidades (SI) a unidade de aceleração é o metro por segundo ao quadrado (m/s</a:t>
            </a:r>
            <a:r>
              <a:rPr lang="pt-BR" sz="2800" baseline="30000" dirty="0"/>
              <a:t>2</a:t>
            </a:r>
            <a:r>
              <a:rPr lang="pt-BR" sz="2800" dirty="0"/>
              <a:t>).</a:t>
            </a:r>
            <a:endParaRPr lang="pt-BR" altLang="pt-BR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jonas\Desktop\mov2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180" y="17423855"/>
            <a:ext cx="7977831" cy="430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285876" y="25175735"/>
            <a:ext cx="13473224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Uma empresa de transporte precisa efetuar a entrega de uma encomenda o mais breve possível. Para tanto, a equipe de logística analisa o trajeto desde a empresa até o local da entrega. Ela verifica que o trajeto apresenta dois trechos de distâncias diferentes e velocidades máximas permitidas diferentes. No primeiro trecho, a velocidade máxima permitida é de 80 km/h e a distância a ser percorrida é de 80 km. </a:t>
            </a:r>
          </a:p>
          <a:p>
            <a:r>
              <a:rPr lang="pt-BR" sz="2800" dirty="0"/>
              <a:t>No segundo trecho, cujo comprimento vale 60 km, a velocidade máxima permitida é 120 km/h. Supondo que as condições de trânsito sejam favoráveis para que o veículo da empresa ande continuamente na velocidade máxima permitida, qual será o tempo necessário, em horas, para a realização da entrega? </a:t>
            </a:r>
          </a:p>
          <a:p>
            <a:endParaRPr lang="pt-BR" sz="2800" b="1" dirty="0"/>
          </a:p>
          <a:p>
            <a:pPr marL="514350" indent="-514350">
              <a:buAutoNum type="alphaLcParenR"/>
            </a:pPr>
            <a:r>
              <a:rPr lang="pt-BR" sz="3600" b="1" dirty="0" smtClean="0"/>
              <a:t>0,7  </a:t>
            </a:r>
          </a:p>
          <a:p>
            <a:endParaRPr lang="pt-BR" sz="3600" b="1" dirty="0" smtClean="0"/>
          </a:p>
          <a:p>
            <a:r>
              <a:rPr lang="pt-BR" sz="3600" b="1" dirty="0" smtClean="0"/>
              <a:t>b</a:t>
            </a:r>
            <a:r>
              <a:rPr lang="pt-BR" sz="3600" b="1" dirty="0"/>
              <a:t>) 1,4  </a:t>
            </a:r>
            <a:endParaRPr lang="pt-BR" sz="3600" b="1" dirty="0" smtClean="0"/>
          </a:p>
          <a:p>
            <a:endParaRPr lang="pt-BR" sz="3600" b="1" dirty="0" smtClean="0"/>
          </a:p>
          <a:p>
            <a:r>
              <a:rPr lang="pt-BR" sz="3600" b="1" dirty="0" smtClean="0"/>
              <a:t>c</a:t>
            </a:r>
            <a:r>
              <a:rPr lang="pt-BR" sz="3600" b="1" dirty="0"/>
              <a:t>) 1,5 </a:t>
            </a:r>
            <a:endParaRPr lang="pt-BR" sz="3600" b="1" dirty="0" smtClean="0"/>
          </a:p>
          <a:p>
            <a:endParaRPr lang="pt-BR" sz="3600" b="1" dirty="0" smtClean="0"/>
          </a:p>
          <a:p>
            <a:r>
              <a:rPr lang="pt-BR" sz="3600" b="1" dirty="0" smtClean="0"/>
              <a:t>d</a:t>
            </a:r>
            <a:r>
              <a:rPr lang="pt-BR" sz="3600" b="1" dirty="0"/>
              <a:t>) 2,0  </a:t>
            </a:r>
            <a:endParaRPr lang="pt-BR" sz="3600" b="1" dirty="0" smtClean="0"/>
          </a:p>
          <a:p>
            <a:endParaRPr lang="pt-BR" sz="3600" b="1" dirty="0" smtClean="0"/>
          </a:p>
          <a:p>
            <a:r>
              <a:rPr lang="pt-BR" sz="3600" b="1" dirty="0" smtClean="0"/>
              <a:t>e</a:t>
            </a:r>
            <a:r>
              <a:rPr lang="pt-BR" sz="3600" b="1" dirty="0"/>
              <a:t>) 3,0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9966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CAB8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5729</TotalTime>
  <Words>490</Words>
  <Application>Microsoft Office PowerPoint</Application>
  <PresentationFormat>Personalizar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Cambria</vt:lpstr>
      <vt:lpstr>tahoma, verdana, arial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cp:lastModifiedBy>lucas xavier</cp:lastModifiedBy>
  <cp:revision>567</cp:revision>
  <dcterms:created xsi:type="dcterms:W3CDTF">2003-06-01T18:10:39Z</dcterms:created>
  <dcterms:modified xsi:type="dcterms:W3CDTF">2018-09-12T00:32:41Z</dcterms:modified>
</cp:coreProperties>
</file>