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858000" cy="90281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  <p15:guide id="3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B84F"/>
    <a:srgbClr val="FF9900"/>
    <a:srgbClr val="333399"/>
    <a:srgbClr val="006666"/>
    <a:srgbClr val="00CCFF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6" autoAdjust="0"/>
  </p:normalViewPr>
  <p:slideViewPr>
    <p:cSldViewPr>
      <p:cViewPr>
        <p:scale>
          <a:sx n="20" d="100"/>
          <a:sy n="20" d="100"/>
        </p:scale>
        <p:origin x="8" y="-2172"/>
      </p:cViewPr>
      <p:guideLst>
        <p:guide orient="horz" pos="13607"/>
        <p:guide pos="10205"/>
        <p:guide pos="10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61" rIns="90723" bIns="45361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336625-B178-4C29-B41F-412E1B5A86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2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0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9385B9-66B8-4588-8944-878BCD385459}" type="datetimeFigureOut">
              <a:rPr lang="pt-BR"/>
              <a:pPr>
                <a:defRPr/>
              </a:pPr>
              <a:t>10/09/2018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575675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AF37FF-D09D-4C44-9AFF-9B0E089251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9pPr>
          </a:lstStyle>
          <a:p>
            <a:fld id="{4C1408E1-FF71-43DB-BCA1-CFCFFE4523FD}" type="slidenum">
              <a:rPr lang="pt-BR" sz="1200" smtClean="0"/>
              <a:pPr/>
              <a:t>1</a:t>
            </a:fld>
            <a:endParaRPr lang="pt-BR" sz="1200" smtClean="0"/>
          </a:p>
        </p:txBody>
      </p:sp>
    </p:spTree>
    <p:extLst>
      <p:ext uri="{BB962C8B-B14F-4D97-AF65-F5344CB8AC3E}">
        <p14:creationId xmlns:p14="http://schemas.microsoft.com/office/powerpoint/2010/main" val="94477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7" y="13420017"/>
            <a:ext cx="27539395" cy="926031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709"/>
          </a:xfrm>
        </p:spPr>
        <p:txBody>
          <a:bodyPr/>
          <a:lstStyle>
            <a:lvl1pPr marL="0" indent="0" algn="ctr">
              <a:buNone/>
              <a:defRPr/>
            </a:lvl1pPr>
            <a:lvl2pPr marL="432008" indent="0" algn="ctr">
              <a:buNone/>
              <a:defRPr/>
            </a:lvl2pPr>
            <a:lvl3pPr marL="864017" indent="0" algn="ctr">
              <a:buNone/>
              <a:defRPr/>
            </a:lvl3pPr>
            <a:lvl4pPr marL="1296025" indent="0" algn="ctr">
              <a:buNone/>
              <a:defRPr/>
            </a:lvl4pPr>
            <a:lvl5pPr marL="1728033" indent="0" algn="ctr">
              <a:buNone/>
              <a:defRPr/>
            </a:lvl5pPr>
            <a:lvl6pPr marL="2160041" indent="0" algn="ctr">
              <a:buNone/>
              <a:defRPr/>
            </a:lvl6pPr>
            <a:lvl7pPr marL="2592050" indent="0" algn="ctr">
              <a:buNone/>
              <a:defRPr/>
            </a:lvl7pPr>
            <a:lvl8pPr marL="3024058" indent="0" algn="ctr">
              <a:buNone/>
              <a:defRPr/>
            </a:lvl8pPr>
            <a:lvl9pPr marL="3456066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428F-16E4-434B-998D-EB8E84284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F8BBB-6A7B-4D42-9E28-8D2E22524C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0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5993" y="3838966"/>
            <a:ext cx="6884849" cy="3456051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447" y="3838966"/>
            <a:ext cx="20513549" cy="3456051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A0FB-8AB3-4D1C-BA87-C93BFDE539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7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E0D3-A229-4CF6-A9DE-9B2D99AD64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3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944" y="27759683"/>
            <a:ext cx="27539395" cy="8581218"/>
          </a:xfr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8944" y="18309544"/>
            <a:ext cx="27539395" cy="9450139"/>
          </a:xfrm>
        </p:spPr>
        <p:txBody>
          <a:bodyPr anchor="b"/>
          <a:lstStyle>
            <a:lvl1pPr marL="0" indent="0">
              <a:buNone/>
              <a:defRPr sz="1890"/>
            </a:lvl1pPr>
            <a:lvl2pPr marL="432008" indent="0">
              <a:buNone/>
              <a:defRPr sz="1701"/>
            </a:lvl2pPr>
            <a:lvl3pPr marL="864017" indent="0">
              <a:buNone/>
              <a:defRPr sz="1512"/>
            </a:lvl3pPr>
            <a:lvl4pPr marL="1296025" indent="0">
              <a:buNone/>
              <a:defRPr sz="1323"/>
            </a:lvl4pPr>
            <a:lvl5pPr marL="1728033" indent="0">
              <a:buNone/>
              <a:defRPr sz="1323"/>
            </a:lvl5pPr>
            <a:lvl6pPr marL="2160041" indent="0">
              <a:buNone/>
              <a:defRPr sz="1323"/>
            </a:lvl6pPr>
            <a:lvl7pPr marL="2592050" indent="0">
              <a:buNone/>
              <a:defRPr sz="1323"/>
            </a:lvl7pPr>
            <a:lvl8pPr marL="3024058" indent="0">
              <a:buNone/>
              <a:defRPr sz="1323"/>
            </a:lvl8pPr>
            <a:lvl9pPr marL="3456066" indent="0">
              <a:buNone/>
              <a:defRPr sz="1323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FDEE-7581-40B1-9F70-9E957915D1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448" y="12477458"/>
            <a:ext cx="13699198" cy="25922019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1643" y="12477458"/>
            <a:ext cx="13699199" cy="25922019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86F6-9EDD-47D2-AF19-2B2D2F897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29663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5" y="9669416"/>
            <a:ext cx="14315685" cy="4030423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5" y="13699839"/>
            <a:ext cx="14315685" cy="24891095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9139" y="9669416"/>
            <a:ext cx="14320185" cy="4030423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9139" y="13699839"/>
            <a:ext cx="14320185" cy="24891095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AED5-EE3E-4627-A9BA-06BEE0DF00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5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549E-9625-45CA-B0EA-603D8C464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0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8B77-38CE-46B9-BDE1-5B4628DDD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87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19845"/>
            <a:ext cx="10658766" cy="7319562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2" y="1719844"/>
            <a:ext cx="18112101" cy="3687109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5" y="9039407"/>
            <a:ext cx="10658766" cy="29551528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873F-CB3E-4DD6-836C-423F30BA95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60" y="30240447"/>
            <a:ext cx="19439573" cy="3570598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60" y="3860239"/>
            <a:ext cx="19439573" cy="25920383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60" y="33811046"/>
            <a:ext cx="19439573" cy="5069529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097-BE3C-41DC-B5A8-4BD1399C86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38575"/>
            <a:ext cx="27541538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7750"/>
            <a:ext cx="27541538" cy="259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2063"/>
            <a:ext cx="67516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654"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638" y="39362063"/>
            <a:ext cx="102600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654">
                <a:latin typeface="Times New Roman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8775" y="39362063"/>
            <a:ext cx="67516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6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E7ABDE-F375-4AF5-A33C-4F11EFA90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54600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054600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defTabSz="5054600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defTabSz="5054600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defTabSz="5054600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32008" algn="ctr" defTabSz="5055097" rtl="0" fontAlgn="base">
        <a:spcBef>
          <a:spcPct val="0"/>
        </a:spcBef>
        <a:spcAft>
          <a:spcPct val="0"/>
        </a:spcAft>
        <a:defRPr sz="24189">
          <a:solidFill>
            <a:schemeClr val="tx2"/>
          </a:solidFill>
          <a:latin typeface="Times New Roman" pitchFamily="18" charset="0"/>
        </a:defRPr>
      </a:lvl6pPr>
      <a:lvl7pPr marL="864017" algn="ctr" defTabSz="5055097" rtl="0" fontAlgn="base">
        <a:spcBef>
          <a:spcPct val="0"/>
        </a:spcBef>
        <a:spcAft>
          <a:spcPct val="0"/>
        </a:spcAft>
        <a:defRPr sz="24189">
          <a:solidFill>
            <a:schemeClr val="tx2"/>
          </a:solidFill>
          <a:latin typeface="Times New Roman" pitchFamily="18" charset="0"/>
        </a:defRPr>
      </a:lvl7pPr>
      <a:lvl8pPr marL="1296025" algn="ctr" defTabSz="5055097" rtl="0" fontAlgn="base">
        <a:spcBef>
          <a:spcPct val="0"/>
        </a:spcBef>
        <a:spcAft>
          <a:spcPct val="0"/>
        </a:spcAft>
        <a:defRPr sz="24189">
          <a:solidFill>
            <a:schemeClr val="tx2"/>
          </a:solidFill>
          <a:latin typeface="Times New Roman" pitchFamily="18" charset="0"/>
        </a:defRPr>
      </a:lvl8pPr>
      <a:lvl9pPr marL="1728033" algn="ctr" defTabSz="5055097" rtl="0" fontAlgn="base">
        <a:spcBef>
          <a:spcPct val="0"/>
        </a:spcBef>
        <a:spcAft>
          <a:spcPct val="0"/>
        </a:spcAft>
        <a:defRPr sz="24189">
          <a:solidFill>
            <a:schemeClr val="tx2"/>
          </a:solidFill>
          <a:latin typeface="Times New Roman" pitchFamily="18" charset="0"/>
        </a:defRPr>
      </a:lvl9pPr>
    </p:titleStyle>
    <p:bodyStyle>
      <a:lvl1pPr marL="1893888" indent="-1893888" algn="l" defTabSz="5054600" rtl="0" eaLnBrk="0" fontAlgn="base" hangingPunct="0">
        <a:spcBef>
          <a:spcPct val="20000"/>
        </a:spcBef>
        <a:spcAft>
          <a:spcPct val="0"/>
        </a:spcAft>
        <a:buChar char="•"/>
        <a:defRPr sz="177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108450" indent="-1577975" algn="l" defTabSz="5054600" rtl="0" eaLnBrk="0" fontAlgn="base" hangingPunct="0">
        <a:spcBef>
          <a:spcPct val="20000"/>
        </a:spcBef>
        <a:spcAft>
          <a:spcPct val="0"/>
        </a:spcAft>
        <a:buChar char="–"/>
        <a:defRPr sz="15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319838" indent="-1265238" algn="l" defTabSz="5054600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847138" indent="-1262063" algn="l" defTabSz="5054600" rtl="0" eaLnBrk="0" fontAlgn="base" hangingPunct="0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377613" indent="-1262063" algn="l" defTabSz="5054600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1809727" indent="-1263024" algn="l" defTabSz="5055097" rtl="0" fontAlgn="base">
        <a:spcBef>
          <a:spcPct val="20000"/>
        </a:spcBef>
        <a:spcAft>
          <a:spcPct val="0"/>
        </a:spcAft>
        <a:buChar char="»"/>
        <a:defRPr sz="11055">
          <a:solidFill>
            <a:schemeClr val="tx1"/>
          </a:solidFill>
          <a:latin typeface="+mn-lt"/>
        </a:defRPr>
      </a:lvl6pPr>
      <a:lvl7pPr marL="12241735" indent="-1263024" algn="l" defTabSz="5055097" rtl="0" fontAlgn="base">
        <a:spcBef>
          <a:spcPct val="20000"/>
        </a:spcBef>
        <a:spcAft>
          <a:spcPct val="0"/>
        </a:spcAft>
        <a:buChar char="»"/>
        <a:defRPr sz="11055">
          <a:solidFill>
            <a:schemeClr val="tx1"/>
          </a:solidFill>
          <a:latin typeface="+mn-lt"/>
        </a:defRPr>
      </a:lvl7pPr>
      <a:lvl8pPr marL="12673743" indent="-1263024" algn="l" defTabSz="5055097" rtl="0" fontAlgn="base">
        <a:spcBef>
          <a:spcPct val="20000"/>
        </a:spcBef>
        <a:spcAft>
          <a:spcPct val="0"/>
        </a:spcAft>
        <a:buChar char="»"/>
        <a:defRPr sz="11055">
          <a:solidFill>
            <a:schemeClr val="tx1"/>
          </a:solidFill>
          <a:latin typeface="+mn-lt"/>
        </a:defRPr>
      </a:lvl8pPr>
      <a:lvl9pPr marL="13105752" indent="-1263024" algn="l" defTabSz="5055097" rtl="0" fontAlgn="base">
        <a:spcBef>
          <a:spcPct val="20000"/>
        </a:spcBef>
        <a:spcAft>
          <a:spcPct val="0"/>
        </a:spcAft>
        <a:buChar char="»"/>
        <a:defRPr sz="11055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microsoft.com/office/2007/relationships/media" Target="../media/media1.m4a"/><Relationship Id="rId16" Type="http://schemas.openxmlformats.org/officeDocument/2006/relationships/image" Target="../media/image10.jpeg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janelanaweb.com/dinheiro/imagens_main/dinheiro.gif" TargetMode="External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197"/>
          <p:cNvSpPr>
            <a:spLocks noChangeArrowheads="1"/>
          </p:cNvSpPr>
          <p:nvPr/>
        </p:nvSpPr>
        <p:spPr bwMode="auto"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73" tIns="41037" rIns="82073" bIns="41037">
            <a:spAutoFit/>
          </a:bodyPr>
          <a:lstStyle>
            <a:lvl1pPr defTabSz="868363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1pPr>
            <a:lvl2pPr marL="742950" indent="-285750" defTabSz="868363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2pPr>
            <a:lvl3pPr marL="1143000" indent="-228600" defTabSz="868363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3pPr>
            <a:lvl4pPr marL="1600200" indent="-228600" defTabSz="868363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4pPr>
            <a:lvl5pPr marL="2057400" indent="-228600" defTabSz="868363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pt-BR" sz="1100">
                <a:solidFill>
                  <a:srgbClr val="000000"/>
                </a:solidFill>
              </a:rPr>
              <a:t> </a:t>
            </a:r>
            <a:endParaRPr lang="pt-BR" sz="1000">
              <a:solidFill>
                <a:srgbClr val="000000"/>
              </a:solidFill>
            </a:endParaRPr>
          </a:p>
          <a:p>
            <a:endParaRPr lang="pt-BR" sz="2100">
              <a:latin typeface="Times New Roman" panose="02020603050405020304" pitchFamily="18" charset="0"/>
            </a:endParaRPr>
          </a:p>
        </p:txBody>
      </p:sp>
      <p:sp>
        <p:nvSpPr>
          <p:cNvPr id="4100" name="Text Box 3434"/>
          <p:cNvSpPr txBox="1">
            <a:spLocks noChangeArrowheads="1"/>
          </p:cNvSpPr>
          <p:nvPr/>
        </p:nvSpPr>
        <p:spPr bwMode="auto">
          <a:xfrm>
            <a:off x="1726036" y="645991"/>
            <a:ext cx="29665140" cy="26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50" tIns="43426" rIns="86850" bIns="43426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9pPr>
          </a:lstStyle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Fluidos / Feira de Ciências </a:t>
            </a:r>
          </a:p>
          <a:p>
            <a:pPr lvl="0" algn="ctr">
              <a:buSzPct val="25000"/>
            </a:pP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</a:p>
        </p:txBody>
      </p:sp>
      <p:sp>
        <p:nvSpPr>
          <p:cNvPr id="4108" name="Rectangle 3450">
            <a:hlinkClick r:id="rId6"/>
          </p:cNvPr>
          <p:cNvSpPr>
            <a:spLocks noChangeArrowheads="1"/>
          </p:cNvSpPr>
          <p:nvPr/>
        </p:nvSpPr>
        <p:spPr bwMode="auto">
          <a:xfrm>
            <a:off x="35425780" y="21888351"/>
            <a:ext cx="12135097" cy="4398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8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173" smtClean="0">
              <a:latin typeface="tahoma, verdana, arial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13" name="Text Box 3674"/>
          <p:cNvSpPr txBox="1">
            <a:spLocks noChangeArrowheads="1"/>
          </p:cNvSpPr>
          <p:nvPr/>
        </p:nvSpPr>
        <p:spPr bwMode="auto"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  <a:extLst/>
        </p:spPr>
        <p:txBody>
          <a:bodyPr lIns="91427" tIns="45713" rIns="91427" bIns="45713">
            <a:spAutoFit/>
          </a:bodyPr>
          <a:lstStyle>
            <a:lvl1pPr defTabSz="968375">
              <a:spcBef>
                <a:spcPct val="20000"/>
              </a:spcBef>
              <a:buChar char="•"/>
              <a:defRPr sz="18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2268" smtClean="0"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24" name="AutoShape 36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>
            <a:spLocks noChangeAspect="1" noChangeArrowheads="1"/>
          </p:cNvSpPr>
          <p:nvPr/>
        </p:nvSpPr>
        <p:spPr bwMode="auto"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18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173" smtClean="0">
              <a:latin typeface="tahoma, verdana, arial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15" name="Rectangle 35"/>
          <p:cNvSpPr>
            <a:spLocks noChangeArrowheads="1"/>
          </p:cNvSpPr>
          <p:nvPr/>
        </p:nvSpPr>
        <p:spPr bwMode="auto">
          <a:xfrm flipV="1">
            <a:off x="34777708" y="10223055"/>
            <a:ext cx="2922019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9pPr>
          </a:lstStyle>
          <a:p>
            <a:endParaRPr lang="pt-BR"/>
          </a:p>
        </p:txBody>
      </p:sp>
      <p:sp>
        <p:nvSpPr>
          <p:cNvPr id="4127" name="Rectangle 4"/>
          <p:cNvSpPr>
            <a:spLocks noChangeArrowheads="1"/>
          </p:cNvSpPr>
          <p:nvPr/>
        </p:nvSpPr>
        <p:spPr bwMode="auto">
          <a:xfrm>
            <a:off x="5110412" y="3958359"/>
            <a:ext cx="209540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6600" b="1" dirty="0" smtClean="0"/>
              <a:t>               Teorema de </a:t>
            </a:r>
            <a:r>
              <a:rPr lang="pt-BR" sz="6600" b="1" dirty="0" err="1"/>
              <a:t>S</a:t>
            </a:r>
            <a:r>
              <a:rPr lang="pt-BR" sz="6600" b="1" dirty="0" err="1" smtClean="0"/>
              <a:t>tevin</a:t>
            </a:r>
            <a:r>
              <a:rPr lang="pt-BR" sz="6600" b="1" dirty="0" smtClean="0"/>
              <a:t> – Vasos comunicantes</a:t>
            </a:r>
            <a:endParaRPr lang="pt-BR" sz="6600" b="1" dirty="0">
              <a:latin typeface="Cambria" panose="02040503050406030204" pitchFamily="18" charset="0"/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16" y="11241809"/>
            <a:ext cx="29133272" cy="263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1663140" y="12599319"/>
            <a:ext cx="8106694" cy="34731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Questão básica: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Como podemos descobrir a densidade da massa de uma forma desconhecida usando o teorema de </a:t>
            </a:r>
            <a:r>
              <a:rPr lang="pt-BR" altLang="pt-BR" sz="44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Stevin</a:t>
            </a:r>
            <a:r>
              <a:rPr lang="pt-BR" altLang="pt-BR" sz="4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392074" y="11610397"/>
            <a:ext cx="6048672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Domínio Metodológico</a:t>
            </a: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03414" y="11672257"/>
            <a:ext cx="6048672" cy="1016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Domínio Conceitual</a:t>
            </a: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26160" y="23743459"/>
            <a:ext cx="12001584" cy="29289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O</a:t>
            </a:r>
            <a:r>
              <a:rPr kumimoji="0" lang="pt-BR" altLang="pt-BR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que </a:t>
            </a:r>
            <a:r>
              <a:rPr kumimoji="0" lang="pt-BR" altLang="pt-BR" sz="4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voce</a:t>
            </a:r>
            <a:r>
              <a:rPr kumimoji="0" lang="pt-BR" altLang="pt-BR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espera como resultado desse experimento? </a:t>
            </a:r>
            <a:r>
              <a:rPr kumimoji="0" lang="pt-BR" altLang="pt-BR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pt-BR" altLang="pt-BR" sz="4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Que podemos </a:t>
            </a:r>
            <a:r>
              <a:rPr kumimoji="0" lang="pt-BR" altLang="pt-BR" sz="4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demostra</a:t>
            </a:r>
            <a:r>
              <a:rPr kumimoji="0" lang="pt-BR" altLang="pt-BR" sz="4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que a formula deu certo e </a:t>
            </a:r>
            <a:r>
              <a:rPr kumimoji="0" lang="pt-BR" altLang="pt-BR" sz="4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tambempra</a:t>
            </a:r>
            <a:r>
              <a:rPr kumimoji="0" lang="pt-BR" altLang="pt-BR" sz="4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pt-BR" altLang="pt-BR" sz="4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demostra</a:t>
            </a:r>
            <a:r>
              <a:rPr kumimoji="0" lang="pt-BR" altLang="pt-BR" sz="4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que a densidade do óleo é maior que da água </a:t>
            </a:r>
            <a:endParaRPr kumimoji="0" lang="pt-BR" altLang="pt-B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26160" y="16599659"/>
            <a:ext cx="10698918" cy="2788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Princípios:</a:t>
            </a:r>
            <a:r>
              <a:rPr lang="pt-BR" altLang="pt-BR" sz="4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altLang="pt-BR" sz="44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é a alteração de pressão produzida em um fluido em equilíbrio. Transmite-se integralmente a todos os pontos fluidos e as paredes do recipiente</a:t>
            </a:r>
            <a:r>
              <a:rPr lang="pt-BR" altLang="pt-BR" sz="44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97598" y="20028683"/>
            <a:ext cx="11215766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400" b="1" dirty="0" smtClean="0">
                <a:latin typeface="Cambria" panose="02040503050406030204" pitchFamily="18" charset="0"/>
              </a:rPr>
              <a:t>conceitos</a:t>
            </a:r>
            <a:r>
              <a:rPr lang="pt-BR" altLang="pt-BR" sz="4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</a:t>
            </a:r>
            <a:r>
              <a:rPr lang="pt-BR" altLang="pt-BR" sz="4800" dirty="0" smtClean="0">
                <a:latin typeface="Cambria" panose="02040503050406030204" pitchFamily="18" charset="0"/>
              </a:rPr>
              <a:t>u</a:t>
            </a:r>
            <a:r>
              <a:rPr lang="pt-BR" altLang="pt-BR" sz="4400" dirty="0" smtClean="0">
                <a:latin typeface="Cambria" panose="02040503050406030204" pitchFamily="18" charset="0"/>
              </a:rPr>
              <a:t>bo U  é usado para medir a diferença de  pressão entre os dois fluidos. A diferença de pressão e obtida através das formulas,</a:t>
            </a:r>
          </a:p>
          <a:p>
            <a:pPr lvl="0"/>
            <a:endParaRPr lang="pt-BR" altLang="pt-BR" sz="1200" dirty="0" smtClean="0">
              <a:latin typeface="Cambria" panose="020405030504060302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5202" y="13496625"/>
            <a:ext cx="10070839" cy="2192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Teoria:  </a:t>
            </a:r>
            <a:r>
              <a:rPr lang="pt-BR" altLang="pt-BR" sz="48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de </a:t>
            </a:r>
            <a:r>
              <a:rPr lang="pt-BR" altLang="pt-BR" sz="4800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pt-BR" altLang="pt-BR" sz="4800" dirty="0" err="1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tevin</a:t>
            </a:r>
            <a:r>
              <a:rPr lang="pt-BR" altLang="pt-BR" sz="4800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(hidrostática</a:t>
            </a:r>
            <a:r>
              <a:rPr lang="pt-BR" altLang="pt-BR" sz="44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171445" y="22565580"/>
            <a:ext cx="12828600" cy="4198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t-BR" alt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Transformações: </a:t>
            </a:r>
            <a:endParaRPr lang="pt-BR" altLang="pt-BR" sz="44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394892" y="28195835"/>
            <a:ext cx="13287468" cy="1643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sz="3200" dirty="0" smtClean="0"/>
              <a:t> </a:t>
            </a:r>
            <a:r>
              <a:rPr lang="pt-BR" sz="4400" b="1" dirty="0" smtClean="0"/>
              <a:t>registros/ dados: </a:t>
            </a:r>
            <a:r>
              <a:rPr lang="pt-BR" sz="4400" dirty="0" smtClean="0"/>
              <a:t>livro de didático e internet.</a:t>
            </a:r>
            <a:endParaRPr lang="pt-BR" sz="4400" b="1" dirty="0" smtClean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985858" y="17742667"/>
            <a:ext cx="11715832" cy="3477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CONCLUSÃO:</a:t>
            </a:r>
            <a:r>
              <a:rPr lang="pt-BR" altLang="pt-BR" sz="4400" dirty="0" smtClean="0"/>
              <a:t> concluímos que as densidades obtidas experimental são próximas das densidades da literatura. Dessa forma pode-se concluir que o procedimento é valido e que possui certa confiabilidade.</a:t>
            </a:r>
            <a:endParaRPr lang="pt-BR" altLang="pt-BR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053858" y="37434696"/>
            <a:ext cx="27497192" cy="3044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pt-BR" altLang="pt-B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kumimoji="0" lang="pt-BR" altLang="pt-B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Evento: </a:t>
            </a:r>
            <a:r>
              <a:rPr lang="pt-BR" altLang="pt-BR" sz="4000" b="1" dirty="0" smtClean="0"/>
              <a:t>teorema de </a:t>
            </a:r>
            <a:r>
              <a:rPr lang="pt-BR" altLang="pt-BR" sz="4000" b="1" dirty="0" err="1"/>
              <a:t>S</a:t>
            </a:r>
            <a:r>
              <a:rPr lang="pt-BR" altLang="pt-BR" sz="4000" b="1" smtClean="0"/>
              <a:t>tevin</a:t>
            </a:r>
            <a:r>
              <a:rPr lang="pt-BR" altLang="pt-BR" sz="4000" b="1" dirty="0" smtClean="0"/>
              <a:t> que </a:t>
            </a:r>
          </a:p>
          <a:p>
            <a:pPr algn="ctr"/>
            <a:r>
              <a:rPr lang="pt-BR" sz="4000" b="1" dirty="0" smtClean="0"/>
              <a:t>o que foi</a:t>
            </a:r>
            <a:r>
              <a:rPr lang="pt-BR" sz="3600" b="1" dirty="0" smtClean="0"/>
              <a:t>: foi feito uma experiência para descobrir a densidade da agua e do óleo.</a:t>
            </a:r>
          </a:p>
          <a:p>
            <a:pPr algn="ctr"/>
            <a:r>
              <a:rPr lang="pt-BR" sz="4000" b="1" dirty="0" smtClean="0"/>
              <a:t>O que foi observado:  foi observado que a água e o óleo não se mistura. </a:t>
            </a:r>
          </a:p>
          <a:p>
            <a:pPr algn="just"/>
            <a:endParaRPr lang="pt-BR" sz="3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700238" y="14099329"/>
            <a:ext cx="10982122" cy="30667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resultado encontrado coincide com o que você esperava?</a:t>
            </a:r>
            <a:endParaRPr lang="pt-BR" altLang="pt-BR" sz="4400" dirty="0" smtClean="0"/>
          </a:p>
          <a:p>
            <a:pPr algn="just" eaLnBrk="1" hangingPunct="1">
              <a:spcBef>
                <a:spcPct val="50000"/>
              </a:spcBef>
            </a:pPr>
            <a:r>
              <a:rPr kumimoji="0" lang="pt-BR" alt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</a:t>
            </a:r>
            <a:r>
              <a:rPr lang="pt-BR" altLang="pt-BR" sz="4400" dirty="0" smtClean="0">
                <a:latin typeface="Arial" panose="020B0604020202020204" pitchFamily="34" charset="0"/>
              </a:rPr>
              <a:t>, porque nós descobrimos a densidade da agua e do óleo. </a:t>
            </a: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04330" y="9350767"/>
            <a:ext cx="234352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Fenômeno de interesse: </a:t>
            </a:r>
            <a:r>
              <a:rPr kumimoji="0" lang="pt-BR" alt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FEIRA DE CIÊNCIAS</a:t>
            </a:r>
            <a:r>
              <a:rPr lang="pt-BR" altLang="pt-BR" sz="3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 SEMINÁRIO TEMÁTICO</a:t>
            </a:r>
            <a:endParaRPr kumimoji="0" lang="pt-BR" alt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600" b="1" dirty="0"/>
              <a:t>T</a:t>
            </a:r>
            <a:r>
              <a:rPr lang="pt-BR" altLang="pt-BR" sz="3600" b="1" dirty="0" smtClean="0"/>
              <a:t>eorema de </a:t>
            </a:r>
            <a:r>
              <a:rPr lang="pt-BR" altLang="pt-BR" sz="3600" b="1" dirty="0" err="1" smtClean="0"/>
              <a:t>Stevin</a:t>
            </a:r>
            <a:r>
              <a:rPr lang="pt-BR" sz="3600" b="1" dirty="0" smtClean="0">
                <a:latin typeface="Cambria" panose="02040503050406030204" pitchFamily="18" charset="0"/>
              </a:rPr>
              <a:t> </a:t>
            </a:r>
            <a:r>
              <a:rPr lang="pt-BR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conectado ao Diagrama de Gowin</a:t>
            </a:r>
            <a:endParaRPr kumimoji="0" lang="pt-BR" alt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Contexto: </a:t>
            </a:r>
            <a:r>
              <a:rPr kumimoji="0" lang="pt-BR" alt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EEEFM: Professora Filomena </a:t>
            </a:r>
            <a:r>
              <a:rPr kumimoji="0" lang="pt-BR" altLang="pt-B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Quitiba</a:t>
            </a:r>
            <a:r>
              <a:rPr kumimoji="0" lang="pt-BR" alt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1127581" y="1951408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Shape 84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26928836" y="3238279"/>
            <a:ext cx="3745650" cy="333735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tângulo 22"/>
          <p:cNvSpPr/>
          <p:nvPr/>
        </p:nvSpPr>
        <p:spPr>
          <a:xfrm>
            <a:off x="26136748" y="6550648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>
                <a:solidFill>
                  <a:schemeClr val="dk1"/>
                </a:solidFill>
              </a:rPr>
              <a:t>Feira de Ciências da Escola Professora Filomena Quitiba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326436" y="5686551"/>
            <a:ext cx="20333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Alunos 2M04: </a:t>
            </a:r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Luan </a:t>
            </a:r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Nascimento</a:t>
            </a:r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, Afonso Arthur, Igor e Matheus Gusmão</a:t>
            </a:r>
          </a:p>
          <a:p>
            <a:pPr algn="ctr"/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Lucas </a:t>
            </a:r>
            <a:r>
              <a:rPr lang="pt-BR" sz="4400" b="1" dirty="0">
                <a:latin typeface="Cambria" panose="02040503050406030204" pitchFamily="18" charset="0"/>
                <a:cs typeface="Arial" panose="020B0604020202020204" pitchFamily="34" charset="0"/>
              </a:rPr>
              <a:t>Antonio Xavier </a:t>
            </a:r>
            <a:r>
              <a:rPr lang="pt-BR" sz="4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- Orientador</a:t>
            </a:r>
            <a:endParaRPr lang="en-US" sz="4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lucas.perobas@gmail.com</a:t>
            </a:r>
            <a:endParaRPr lang="pt-BR" sz="3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000" dirty="0">
                <a:latin typeface="Cambria" panose="02040503050406030204" pitchFamily="18" charset="0"/>
              </a:rPr>
              <a:t> 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pt-BR" sz="3600" dirty="0"/>
          </a:p>
        </p:txBody>
      </p:sp>
      <p:sp>
        <p:nvSpPr>
          <p:cNvPr id="27" name="Retângulo 26"/>
          <p:cNvSpPr/>
          <p:nvPr/>
        </p:nvSpPr>
        <p:spPr>
          <a:xfrm>
            <a:off x="20636964" y="39972349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4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6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8" y="40538423"/>
            <a:ext cx="3290295" cy="22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480564" y="41042479"/>
            <a:ext cx="2663381" cy="1338264"/>
          </a:xfrm>
          <a:prstGeom prst="rect">
            <a:avLst/>
          </a:prstGeom>
        </p:spPr>
      </p:pic>
      <p:pic>
        <p:nvPicPr>
          <p:cNvPr id="48" name="Imagem 47"/>
          <p:cNvPicPr/>
          <p:nvPr/>
        </p:nvPicPr>
        <p:blipFill rotWithShape="1">
          <a:blip r:embed="rId11" cstate="print"/>
          <a:srcRect l="47567" t="30426" r="46550" b="60655"/>
          <a:stretch/>
        </p:blipFill>
        <p:spPr bwMode="auto">
          <a:xfrm>
            <a:off x="13313287" y="18665096"/>
            <a:ext cx="4978335" cy="3532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6305437" y="35919037"/>
            <a:ext cx="833274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0" marR="32385" indent="-6350" algn="just">
              <a:lnSpc>
                <a:spcPct val="107000"/>
              </a:lnSpc>
              <a:spcAft>
                <a:spcPts val="635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9369461" y="28516266"/>
            <a:ext cx="688330" cy="908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405" marR="228600" indent="-6350" algn="ctr">
              <a:lnSpc>
                <a:spcPct val="107000"/>
              </a:lnSpc>
              <a:spcAft>
                <a:spcPts val="245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92405" marR="228600" indent="-6350" algn="ctr">
              <a:lnSpc>
                <a:spcPct val="107000"/>
              </a:lnSpc>
              <a:spcAft>
                <a:spcPts val="245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79560" y="36074549"/>
            <a:ext cx="69025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405" marR="230505" indent="-6350">
              <a:lnSpc>
                <a:spcPct val="107000"/>
              </a:lnSpc>
              <a:spcAft>
                <a:spcPts val="245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860939" y="36005106"/>
            <a:ext cx="611798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076" name="Picture 4" descr="Resultado de imagem para agua e ole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4788" y="28101177"/>
            <a:ext cx="3900514" cy="6500858"/>
          </a:xfrm>
          <a:prstGeom prst="rect">
            <a:avLst/>
          </a:prstGeom>
          <a:noFill/>
        </p:spPr>
      </p:pic>
      <p:pic>
        <p:nvPicPr>
          <p:cNvPr id="3078" name="Picture 6" descr="Resultado de imagem para agua e ole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41134" y="29029871"/>
            <a:ext cx="7810500" cy="4867276"/>
          </a:xfrm>
          <a:prstGeom prst="rect">
            <a:avLst/>
          </a:prstGeom>
          <a:noFill/>
        </p:spPr>
      </p:pic>
      <p:sp>
        <p:nvSpPr>
          <p:cNvPr id="3080" name="AutoShape 8" descr="Resultado de imagem para teorema de stevin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Resultado de imagem para teorema de stevin formula"/>
          <p:cNvPicPr>
            <a:picLocks noChangeAspect="1" noChangeArrowheads="1"/>
          </p:cNvPicPr>
          <p:nvPr/>
        </p:nvPicPr>
        <p:blipFill>
          <a:blip r:embed="rId14" cstate="print"/>
          <a:srcRect l="17188" t="27083" r="17968" b="28125"/>
          <a:stretch>
            <a:fillRect/>
          </a:stretch>
        </p:blipFill>
        <p:spPr bwMode="auto">
          <a:xfrm>
            <a:off x="19862301" y="23467786"/>
            <a:ext cx="5929354" cy="3071834"/>
          </a:xfrm>
          <a:prstGeom prst="rect">
            <a:avLst/>
          </a:prstGeom>
          <a:noFill/>
        </p:spPr>
      </p:pic>
      <p:pic>
        <p:nvPicPr>
          <p:cNvPr id="3084" name="Picture 12" descr="Resultado de imagem para teorema de stevin formula"/>
          <p:cNvPicPr>
            <a:picLocks noChangeAspect="1" noChangeArrowheads="1"/>
          </p:cNvPicPr>
          <p:nvPr/>
        </p:nvPicPr>
        <p:blipFill>
          <a:blip r:embed="rId15" cstate="print"/>
          <a:srcRect l="29490" t="-3260" r="30982" b="64576"/>
          <a:stretch>
            <a:fillRect/>
          </a:stretch>
        </p:blipFill>
        <p:spPr bwMode="auto">
          <a:xfrm>
            <a:off x="25791655" y="24422620"/>
            <a:ext cx="4500594" cy="1785950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147" y="30397207"/>
            <a:ext cx="10326218" cy="6216914"/>
          </a:xfrm>
          <a:prstGeom prst="rect">
            <a:avLst/>
          </a:prstGeom>
        </p:spPr>
      </p:pic>
      <p:pic>
        <p:nvPicPr>
          <p:cNvPr id="2048" name="WhatsApp Ptt 2018-08-27 at 14.45.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426882" y="21770120"/>
            <a:ext cx="4016241" cy="40162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1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99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C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306</Words>
  <Application>Microsoft Office PowerPoint</Application>
  <PresentationFormat>Personalizar</PresentationFormat>
  <Paragraphs>37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Cambria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lucas xavier</cp:lastModifiedBy>
  <cp:revision>567</cp:revision>
  <dcterms:created xsi:type="dcterms:W3CDTF">2003-06-01T18:10:39Z</dcterms:created>
  <dcterms:modified xsi:type="dcterms:W3CDTF">2018-09-10T21:27:20Z</dcterms:modified>
</cp:coreProperties>
</file>