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3"/>
  </p:notesMasterIdLst>
  <p:sldIdLst>
    <p:sldId id="256" r:id="rId2"/>
  </p:sldIdLst>
  <p:sldSz cx="43200638" cy="3239928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mbria Math" panose="02040503050406030204" pitchFamily="18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204">
          <p15:clr>
            <a:srgbClr val="A4A3A4"/>
          </p15:clr>
        </p15:guide>
        <p15:guide id="2" pos="136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" d="100"/>
          <a:sy n="15" d="100"/>
        </p:scale>
        <p:origin x="624" y="104"/>
      </p:cViewPr>
      <p:guideLst>
        <p:guide orient="horz" pos="10204"/>
        <p:guide pos="136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73163" y="677863"/>
            <a:ext cx="451167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77863"/>
            <a:ext cx="451167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40048" y="10064791"/>
            <a:ext cx="36720542" cy="694484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80096" y="18359597"/>
            <a:ext cx="30240447" cy="8279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58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17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75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34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93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5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10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69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923785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40292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1320462" y="1297476"/>
            <a:ext cx="9720144" cy="2764439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160032" y="1297476"/>
            <a:ext cx="28440420" cy="2764439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85643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737209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12553" y="20819554"/>
            <a:ext cx="36720542" cy="6434859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12553" y="13732212"/>
            <a:ext cx="36720542" cy="7087342"/>
          </a:xfrm>
        </p:spPr>
        <p:txBody>
          <a:bodyPr anchor="b"/>
          <a:lstStyle>
            <a:lvl1pPr marL="0" indent="0">
              <a:buNone/>
              <a:defRPr sz="9400">
                <a:solidFill>
                  <a:schemeClr val="tx1">
                    <a:tint val="75000"/>
                  </a:schemeClr>
                </a:solidFill>
              </a:defRPr>
            </a:lvl1pPr>
            <a:lvl2pPr marL="2158626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17251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75877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34507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793133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51758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10389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69014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629938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160032" y="7559836"/>
            <a:ext cx="19080282" cy="21382032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4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1960324" y="7559836"/>
            <a:ext cx="19080282" cy="21382032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4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203867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160032" y="7252343"/>
            <a:ext cx="19087784" cy="302243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58626" indent="0">
              <a:buNone/>
              <a:defRPr sz="9400" b="1"/>
            </a:lvl2pPr>
            <a:lvl3pPr marL="4317251" indent="0">
              <a:buNone/>
              <a:defRPr sz="8500" b="1"/>
            </a:lvl3pPr>
            <a:lvl4pPr marL="6475877" indent="0">
              <a:buNone/>
              <a:defRPr sz="7600" b="1"/>
            </a:lvl4pPr>
            <a:lvl5pPr marL="8634507" indent="0">
              <a:buNone/>
              <a:defRPr sz="7600" b="1"/>
            </a:lvl5pPr>
            <a:lvl6pPr marL="10793133" indent="0">
              <a:buNone/>
              <a:defRPr sz="7600" b="1"/>
            </a:lvl6pPr>
            <a:lvl7pPr marL="12951758" indent="0">
              <a:buNone/>
              <a:defRPr sz="7600" b="1"/>
            </a:lvl7pPr>
            <a:lvl8pPr marL="15110389" indent="0">
              <a:buNone/>
              <a:defRPr sz="7600" b="1"/>
            </a:lvl8pPr>
            <a:lvl9pPr marL="17269014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160032" y="10274774"/>
            <a:ext cx="19087784" cy="18667092"/>
          </a:xfrm>
        </p:spPr>
        <p:txBody>
          <a:bodyPr/>
          <a:lstStyle>
            <a:lvl1pPr>
              <a:defRPr sz="11300"/>
            </a:lvl1pPr>
            <a:lvl2pPr>
              <a:defRPr sz="94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1945331" y="7252343"/>
            <a:ext cx="19095282" cy="302243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58626" indent="0">
              <a:buNone/>
              <a:defRPr sz="9400" b="1"/>
            </a:lvl2pPr>
            <a:lvl3pPr marL="4317251" indent="0">
              <a:buNone/>
              <a:defRPr sz="8500" b="1"/>
            </a:lvl3pPr>
            <a:lvl4pPr marL="6475877" indent="0">
              <a:buNone/>
              <a:defRPr sz="7600" b="1"/>
            </a:lvl4pPr>
            <a:lvl5pPr marL="8634507" indent="0">
              <a:buNone/>
              <a:defRPr sz="7600" b="1"/>
            </a:lvl5pPr>
            <a:lvl6pPr marL="10793133" indent="0">
              <a:buNone/>
              <a:defRPr sz="7600" b="1"/>
            </a:lvl6pPr>
            <a:lvl7pPr marL="12951758" indent="0">
              <a:buNone/>
              <a:defRPr sz="7600" b="1"/>
            </a:lvl7pPr>
            <a:lvl8pPr marL="15110389" indent="0">
              <a:buNone/>
              <a:defRPr sz="7600" b="1"/>
            </a:lvl8pPr>
            <a:lvl9pPr marL="17269014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1945331" y="10274774"/>
            <a:ext cx="19095282" cy="18667092"/>
          </a:xfrm>
        </p:spPr>
        <p:txBody>
          <a:bodyPr/>
          <a:lstStyle>
            <a:lvl1pPr>
              <a:defRPr sz="11300"/>
            </a:lvl1pPr>
            <a:lvl2pPr>
              <a:defRPr sz="94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69326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434088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3699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0039" y="1289972"/>
            <a:ext cx="14212712" cy="5489879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890249" y="1289979"/>
            <a:ext cx="24150357" cy="27651895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60039" y="6779858"/>
            <a:ext cx="14212712" cy="22162015"/>
          </a:xfrm>
        </p:spPr>
        <p:txBody>
          <a:bodyPr/>
          <a:lstStyle>
            <a:lvl1pPr marL="0" indent="0">
              <a:buNone/>
              <a:defRPr sz="6600"/>
            </a:lvl1pPr>
            <a:lvl2pPr marL="2158626" indent="0">
              <a:buNone/>
              <a:defRPr sz="5700"/>
            </a:lvl2pPr>
            <a:lvl3pPr marL="4317251" indent="0">
              <a:buNone/>
              <a:defRPr sz="4700"/>
            </a:lvl3pPr>
            <a:lvl4pPr marL="6475877" indent="0">
              <a:buNone/>
              <a:defRPr sz="4300"/>
            </a:lvl4pPr>
            <a:lvl5pPr marL="8634507" indent="0">
              <a:buNone/>
              <a:defRPr sz="4300"/>
            </a:lvl5pPr>
            <a:lvl6pPr marL="10793133" indent="0">
              <a:buNone/>
              <a:defRPr sz="4300"/>
            </a:lvl6pPr>
            <a:lvl7pPr marL="12951758" indent="0">
              <a:buNone/>
              <a:defRPr sz="4300"/>
            </a:lvl7pPr>
            <a:lvl8pPr marL="15110389" indent="0">
              <a:buNone/>
              <a:defRPr sz="4300"/>
            </a:lvl8pPr>
            <a:lvl9pPr marL="17269014" indent="0">
              <a:buNone/>
              <a:defRPr sz="43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82561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67627" y="22679501"/>
            <a:ext cx="25920383" cy="2677444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467627" y="2894936"/>
            <a:ext cx="25920383" cy="19439573"/>
          </a:xfrm>
        </p:spPr>
        <p:txBody>
          <a:bodyPr/>
          <a:lstStyle>
            <a:lvl1pPr marL="0" indent="0">
              <a:buNone/>
              <a:defRPr sz="15100"/>
            </a:lvl1pPr>
            <a:lvl2pPr marL="2158626" indent="0">
              <a:buNone/>
              <a:defRPr sz="13200"/>
            </a:lvl2pPr>
            <a:lvl3pPr marL="4317251" indent="0">
              <a:buNone/>
              <a:defRPr sz="11300"/>
            </a:lvl3pPr>
            <a:lvl4pPr marL="6475877" indent="0">
              <a:buNone/>
              <a:defRPr sz="9400"/>
            </a:lvl4pPr>
            <a:lvl5pPr marL="8634507" indent="0">
              <a:buNone/>
              <a:defRPr sz="9400"/>
            </a:lvl5pPr>
            <a:lvl6pPr marL="10793133" indent="0">
              <a:buNone/>
              <a:defRPr sz="9400"/>
            </a:lvl6pPr>
            <a:lvl7pPr marL="12951758" indent="0">
              <a:buNone/>
              <a:defRPr sz="9400"/>
            </a:lvl7pPr>
            <a:lvl8pPr marL="15110389" indent="0">
              <a:buNone/>
              <a:defRPr sz="9400"/>
            </a:lvl8pPr>
            <a:lvl9pPr marL="17269014" indent="0">
              <a:buNone/>
              <a:defRPr sz="94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67627" y="25356945"/>
            <a:ext cx="25920383" cy="3802414"/>
          </a:xfrm>
        </p:spPr>
        <p:txBody>
          <a:bodyPr/>
          <a:lstStyle>
            <a:lvl1pPr marL="0" indent="0">
              <a:buNone/>
              <a:defRPr sz="6600"/>
            </a:lvl1pPr>
            <a:lvl2pPr marL="2158626" indent="0">
              <a:buNone/>
              <a:defRPr sz="5700"/>
            </a:lvl2pPr>
            <a:lvl3pPr marL="4317251" indent="0">
              <a:buNone/>
              <a:defRPr sz="4700"/>
            </a:lvl3pPr>
            <a:lvl4pPr marL="6475877" indent="0">
              <a:buNone/>
              <a:defRPr sz="4300"/>
            </a:lvl4pPr>
            <a:lvl5pPr marL="8634507" indent="0">
              <a:buNone/>
              <a:defRPr sz="4300"/>
            </a:lvl5pPr>
            <a:lvl6pPr marL="10793133" indent="0">
              <a:buNone/>
              <a:defRPr sz="4300"/>
            </a:lvl6pPr>
            <a:lvl7pPr marL="12951758" indent="0">
              <a:buNone/>
              <a:defRPr sz="4300"/>
            </a:lvl7pPr>
            <a:lvl8pPr marL="15110389" indent="0">
              <a:buNone/>
              <a:defRPr sz="4300"/>
            </a:lvl8pPr>
            <a:lvl9pPr marL="17269014" indent="0">
              <a:buNone/>
              <a:defRPr sz="43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390463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B1C5E9"/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160032" y="1297474"/>
            <a:ext cx="38880574" cy="5399881"/>
          </a:xfrm>
          <a:prstGeom prst="rect">
            <a:avLst/>
          </a:prstGeom>
        </p:spPr>
        <p:txBody>
          <a:bodyPr vert="horz" lIns="431725" tIns="215863" rIns="431725" bIns="215863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160032" y="7559836"/>
            <a:ext cx="38880574" cy="21382032"/>
          </a:xfrm>
          <a:prstGeom prst="rect">
            <a:avLst/>
          </a:prstGeom>
        </p:spPr>
        <p:txBody>
          <a:bodyPr vert="horz" lIns="431725" tIns="215863" rIns="431725" bIns="215863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160032" y="30029342"/>
            <a:ext cx="10080149" cy="1724962"/>
          </a:xfrm>
          <a:prstGeom prst="rect">
            <a:avLst/>
          </a:prstGeom>
        </p:spPr>
        <p:txBody>
          <a:bodyPr vert="horz" lIns="431725" tIns="215863" rIns="431725" bIns="215863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4760218" y="30029342"/>
            <a:ext cx="13680202" cy="1724962"/>
          </a:xfrm>
          <a:prstGeom prst="rect">
            <a:avLst/>
          </a:prstGeom>
        </p:spPr>
        <p:txBody>
          <a:bodyPr vert="horz" lIns="431725" tIns="215863" rIns="431725" bIns="215863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0960457" y="30029342"/>
            <a:ext cx="10080149" cy="1724962"/>
          </a:xfrm>
          <a:prstGeom prst="rect">
            <a:avLst/>
          </a:prstGeom>
        </p:spPr>
        <p:txBody>
          <a:bodyPr vert="horz" lIns="431725" tIns="215863" rIns="431725" bIns="215863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634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ctr" defTabSz="4317251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8967" indent="-1618967" algn="l" defTabSz="4317251" rtl="0" eaLnBrk="1" latinLnBrk="0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07773" indent="-1349137" algn="l" defTabSz="4317251" rtl="0" eaLnBrk="1" latinLnBrk="0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396569" indent="-1079318" algn="l" defTabSz="4317251" rtl="0" eaLnBrk="1" latinLnBrk="0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55194" indent="-1079318" algn="l" defTabSz="4317251" rtl="0" eaLnBrk="1" latinLnBrk="0" hangingPunct="1">
        <a:spcBef>
          <a:spcPct val="20000"/>
        </a:spcBef>
        <a:buFont typeface="Arial" pitchFamily="34" charset="0"/>
        <a:buChar char="–"/>
        <a:defRPr sz="9400" kern="1200">
          <a:solidFill>
            <a:schemeClr val="tx1"/>
          </a:solidFill>
          <a:latin typeface="+mn-lt"/>
          <a:ea typeface="+mn-ea"/>
          <a:cs typeface="+mn-cs"/>
        </a:defRPr>
      </a:lvl4pPr>
      <a:lvl5pPr marL="9713820" indent="-1079318" algn="l" defTabSz="4317251" rtl="0" eaLnBrk="1" latinLnBrk="0" hangingPunct="1">
        <a:spcBef>
          <a:spcPct val="20000"/>
        </a:spcBef>
        <a:buFont typeface="Arial" pitchFamily="34" charset="0"/>
        <a:buChar char="»"/>
        <a:defRPr sz="9400" kern="1200">
          <a:solidFill>
            <a:schemeClr val="tx1"/>
          </a:solidFill>
          <a:latin typeface="+mn-lt"/>
          <a:ea typeface="+mn-ea"/>
          <a:cs typeface="+mn-cs"/>
        </a:defRPr>
      </a:lvl5pPr>
      <a:lvl6pPr marL="11872446" indent="-1079318" algn="l" defTabSz="4317251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6pPr>
      <a:lvl7pPr marL="14031071" indent="-1079318" algn="l" defTabSz="4317251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7pPr>
      <a:lvl8pPr marL="16189697" indent="-1079318" algn="l" defTabSz="4317251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8pPr>
      <a:lvl9pPr marL="18348327" indent="-1079318" algn="l" defTabSz="4317251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17251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58626" algn="l" defTabSz="4317251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17251" algn="l" defTabSz="4317251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75877" algn="l" defTabSz="4317251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34507" algn="l" defTabSz="4317251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3133" algn="l" defTabSz="4317251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51758" algn="l" defTabSz="4317251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10389" algn="l" defTabSz="4317251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69014" algn="l" defTabSz="4317251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5.png"/><Relationship Id="rId3" Type="http://schemas.microsoft.com/office/2007/relationships/media" Target="../media/media2.wav"/><Relationship Id="rId7" Type="http://schemas.openxmlformats.org/officeDocument/2006/relationships/hyperlink" Target="http://www.janelanaweb.com/dinheiro/imagens_main/dinheiro.gif" TargetMode="External"/><Relationship Id="rId12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audio" Target="../media/media2.wav"/><Relationship Id="rId9" Type="http://schemas.openxmlformats.org/officeDocument/2006/relationships/image" Target="../media/image2.png"/><Relationship Id="rId1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8895680" y="8491225"/>
            <a:ext cx="10439804" cy="431473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5921828" y="0"/>
            <a:ext cx="28433486" cy="13062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6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Oficina Pedagógica do </a:t>
            </a:r>
            <a:r>
              <a:rPr lang="pt-BR" sz="66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Diagrama </a:t>
            </a:r>
            <a:r>
              <a:rPr lang="pt-BR" sz="6600" b="1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de Gowin / Seminário Temático Fluidos</a:t>
            </a:r>
            <a:r>
              <a:rPr lang="pt-BR" sz="66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lang="pt-BR" sz="66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Piúma-ES, </a:t>
            </a:r>
            <a:r>
              <a:rPr lang="pt-BR" sz="3700" b="1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abril 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de 2018</a:t>
            </a:r>
            <a:endParaRPr lang="pt-BR" sz="37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" name="Shape 26">
            <a:hlinkClick r:id="rId7"/>
          </p:cNvPr>
          <p:cNvSpPr/>
          <p:nvPr/>
        </p:nvSpPr>
        <p:spPr>
          <a:xfrm flipH="1" flipV="1">
            <a:off x="63843688" y="16686830"/>
            <a:ext cx="391261" cy="4214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5498803" y="12655879"/>
            <a:ext cx="3556131" cy="3309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21559044" y="1941839"/>
            <a:ext cx="383130" cy="2166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" name="Shape 32"/>
          <p:cNvSpPr/>
          <p:nvPr/>
        </p:nvSpPr>
        <p:spPr>
          <a:xfrm rot="10800000" flipH="1">
            <a:off x="46756039" y="7663047"/>
            <a:ext cx="38673650" cy="15035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6277104" y="1809612"/>
            <a:ext cx="26989640" cy="267530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000" b="1" i="0" u="none" strike="noStrike" cap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Teorema de Pascal – Prensa Hidráulica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6000" b="1" i="0" u="none" strike="noStrike" cap="none" dirty="0" smtClean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 smtClean="0"/>
              <a:t>Componentes: Aline de Aquino</a:t>
            </a:r>
            <a:r>
              <a:rPr lang="pt-BR" sz="4000" dirty="0"/>
              <a:t>, </a:t>
            </a:r>
            <a:r>
              <a:rPr lang="pt-BR" sz="4000" dirty="0" err="1"/>
              <a:t>Emilly</a:t>
            </a:r>
            <a:r>
              <a:rPr lang="pt-BR" sz="4000" dirty="0"/>
              <a:t> Lopes, Giovana Barbosa e Guilherme </a:t>
            </a:r>
            <a:r>
              <a:rPr lang="pt-BR" sz="4000" dirty="0" smtClean="0"/>
              <a:t>Neves (Turma 2°M01)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 smtClean="0"/>
              <a:t>Professor: Lucas</a:t>
            </a:r>
            <a:endParaRPr lang="pt-BR" sz="4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72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52979" y="5359937"/>
            <a:ext cx="38784930" cy="2126956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6083719" y="6626190"/>
            <a:ext cx="10644744" cy="29727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buSzPct val="25000"/>
            </a:pPr>
            <a:r>
              <a:rPr lang="pt-BR" sz="4800" b="1" i="0" u="none" strike="noStrike" cap="none" dirty="0">
                <a:solidFill>
                  <a:schemeClr val="dk1"/>
                </a:solidFill>
                <a:sym typeface="Arial"/>
              </a:rPr>
              <a:t>Questão </a:t>
            </a:r>
            <a:r>
              <a:rPr lang="pt-BR" sz="4800" b="1" dirty="0" smtClean="0">
                <a:solidFill>
                  <a:schemeClr val="dk1"/>
                </a:solidFill>
              </a:rPr>
              <a:t>básica:</a:t>
            </a:r>
            <a:endParaRPr lang="pt-BR" sz="4800" b="1" dirty="0">
              <a:solidFill>
                <a:schemeClr val="dk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0" i="0" u="none" strike="noStrike" cap="none" dirty="0" smtClean="0">
                <a:solidFill>
                  <a:schemeClr val="dk1"/>
                </a:solidFill>
                <a:sym typeface="Arial"/>
              </a:rPr>
              <a:t>Como é possível levantar um caminhão?</a:t>
            </a:r>
            <a:endParaRPr sz="48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30462605" y="6097022"/>
            <a:ext cx="9940856" cy="74195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5081983" y="5749250"/>
            <a:ext cx="8629190" cy="88804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Conceitual</a:t>
            </a: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54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21942174" y="28973986"/>
            <a:ext cx="20688089" cy="303700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800" b="1" dirty="0" smtClean="0">
                <a:solidFill>
                  <a:schemeClr val="dk1"/>
                </a:solidFill>
              </a:rPr>
              <a:t>O que foi observado</a:t>
            </a:r>
            <a:r>
              <a:rPr lang="pt-BR" sz="4800" b="1" i="0" u="none" strike="noStrike" cap="none" dirty="0" smtClean="0">
                <a:solidFill>
                  <a:schemeClr val="dk1"/>
                </a:solidFill>
                <a:sym typeface="Arial"/>
              </a:rPr>
              <a:t>: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800" dirty="0" smtClean="0">
                <a:solidFill>
                  <a:schemeClr val="dk1"/>
                </a:solidFill>
              </a:rPr>
              <a:t>Ao pressionar a seringa grande automaticamente a seringa pequena sobe</a:t>
            </a:r>
            <a:r>
              <a:rPr lang="pt-BR" sz="2800" dirty="0" smtClean="0">
                <a:solidFill>
                  <a:schemeClr val="dk1"/>
                </a:solidFill>
              </a:rPr>
              <a:t>.</a:t>
            </a:r>
            <a:r>
              <a:rPr lang="pt-BR" sz="2800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endParaRPr lang="pt-BR" sz="280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769270" y="17167868"/>
            <a:ext cx="15553491" cy="286655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800" b="1" dirty="0" smtClean="0">
                <a:solidFill>
                  <a:schemeClr val="dk1"/>
                </a:solidFill>
              </a:rPr>
              <a:t>Conceitos</a:t>
            </a:r>
            <a:r>
              <a:rPr lang="pt-BR" sz="4800" b="1" i="0" u="none" strike="noStrike" cap="none" dirty="0" smtClean="0">
                <a:solidFill>
                  <a:schemeClr val="dk1"/>
                </a:solidFill>
                <a:sym typeface="Arial"/>
              </a:rPr>
              <a:t>: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800" i="0" u="none" strike="noStrike" cap="none" dirty="0" smtClean="0">
                <a:solidFill>
                  <a:schemeClr val="dk1"/>
                </a:solidFill>
                <a:sym typeface="Arial"/>
              </a:rPr>
              <a:t>Pressão, Força e área.</a:t>
            </a:r>
            <a:endParaRPr lang="pt-BR" sz="480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812817" y="8051009"/>
            <a:ext cx="13315583" cy="23571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48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Teoria: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4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Hidrostática</a:t>
            </a:r>
            <a:endParaRPr lang="pt-BR" sz="4800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x="24116117" y="24125390"/>
            <a:ext cx="18570826" cy="203828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b="1" dirty="0" smtClean="0">
                <a:solidFill>
                  <a:schemeClr val="dk1"/>
                </a:solidFill>
              </a:rPr>
              <a:t>Registros / Dados: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i="0" u="none" strike="noStrike" cap="none" dirty="0" smtClean="0">
                <a:solidFill>
                  <a:schemeClr val="dk1"/>
                </a:solidFill>
                <a:sym typeface="Arial"/>
              </a:rPr>
              <a:t>Pesquisa realizada através dos livros de física e internet.</a:t>
            </a:r>
            <a:endParaRPr lang="pt-BR" sz="480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Shape 46"/>
              <p:cNvSpPr txBox="1"/>
              <p:nvPr/>
            </p:nvSpPr>
            <p:spPr>
              <a:xfrm>
                <a:off x="24757991" y="21455293"/>
                <a:ext cx="17711239" cy="2275565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lvl="0">
                  <a:buSzPct val="25000"/>
                </a:pPr>
                <a:r>
                  <a:rPr lang="pt-BR" sz="4800" b="1" i="0" u="none" strike="noStrike" cap="none" dirty="0" smtClean="0">
                    <a:solidFill>
                      <a:schemeClr val="dk1"/>
                    </a:solidFill>
                    <a:sym typeface="Arial"/>
                  </a:rPr>
                  <a:t>Transformações (tabela,/conta/gráfico):</a:t>
                </a:r>
              </a:p>
              <a:p>
                <a:pPr lvl="0" algn="ctr">
                  <a:buSzPct val="25000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BR" sz="4800" b="0" i="1" u="none" strike="noStrike" cap="none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sym typeface="Cambria"/>
                          </a:rPr>
                        </m:ctrlPr>
                      </m:fPr>
                      <m:num>
                        <m:r>
                          <a:rPr lang="pt-BR" sz="4800" b="0" i="1" u="none" strike="noStrike" cap="none" smtClean="0">
                            <a:solidFill>
                              <a:schemeClr val="dk1"/>
                            </a:solidFill>
                            <a:latin typeface="Cambria Math"/>
                            <a:sym typeface="Cambria"/>
                          </a:rPr>
                          <m:t>𝐹</m:t>
                        </m:r>
                        <m:r>
                          <a:rPr lang="pt-BR" sz="4800" b="0" i="1" u="none" strike="noStrike" cap="none" smtClean="0">
                            <a:solidFill>
                              <a:schemeClr val="dk1"/>
                            </a:solidFill>
                            <a:latin typeface="Cambria Math"/>
                            <a:sym typeface="Cambria"/>
                          </a:rPr>
                          <m:t>1</m:t>
                        </m:r>
                      </m:num>
                      <m:den>
                        <m:r>
                          <a:rPr lang="pt-BR" sz="4800" b="0" i="1" u="none" strike="noStrike" cap="none" smtClean="0">
                            <a:solidFill>
                              <a:schemeClr val="dk1"/>
                            </a:solidFill>
                            <a:latin typeface="Cambria Math"/>
                            <a:sym typeface="Cambria"/>
                          </a:rPr>
                          <m:t>𝐴</m:t>
                        </m:r>
                        <m:r>
                          <a:rPr lang="pt-BR" sz="4800" b="0" i="1" u="none" strike="noStrike" cap="none" smtClean="0">
                            <a:solidFill>
                              <a:schemeClr val="dk1"/>
                            </a:solidFill>
                            <a:latin typeface="Cambria Math"/>
                            <a:sym typeface="Cambria"/>
                          </a:rPr>
                          <m:t>1</m:t>
                        </m:r>
                      </m:den>
                    </m:f>
                  </m:oMath>
                </a14:m>
                <a:r>
                  <a:rPr lang="pt-BR" sz="4800" b="0" i="0" u="none" strike="noStrike" cap="none" dirty="0" smtClean="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800" b="0" i="1" u="none" strike="noStrike" cap="none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sym typeface="Cambria"/>
                          </a:rPr>
                        </m:ctrlPr>
                      </m:fPr>
                      <m:num>
                        <m:r>
                          <a:rPr lang="pt-BR" sz="4800" b="0" i="1" u="none" strike="noStrike" cap="none" smtClean="0">
                            <a:solidFill>
                              <a:schemeClr val="dk1"/>
                            </a:solidFill>
                            <a:latin typeface="Cambria Math"/>
                            <a:sym typeface="Cambria"/>
                          </a:rPr>
                          <m:t>𝐹</m:t>
                        </m:r>
                        <m:r>
                          <a:rPr lang="pt-BR" sz="4800" b="0" i="1" u="none" strike="noStrike" cap="none" smtClean="0">
                            <a:solidFill>
                              <a:schemeClr val="dk1"/>
                            </a:solidFill>
                            <a:latin typeface="Cambria Math"/>
                            <a:sym typeface="Cambria"/>
                          </a:rPr>
                          <m:t>2</m:t>
                        </m:r>
                      </m:num>
                      <m:den>
                        <m:r>
                          <a:rPr lang="pt-BR" sz="4800" b="0" i="1" u="none" strike="noStrike" cap="none" smtClean="0">
                            <a:solidFill>
                              <a:schemeClr val="dk1"/>
                            </a:solidFill>
                            <a:latin typeface="Cambria Math"/>
                            <a:sym typeface="Cambria"/>
                          </a:rPr>
                          <m:t>𝐴</m:t>
                        </m:r>
                        <m:r>
                          <a:rPr lang="pt-BR" sz="4800" b="0" i="1" u="none" strike="noStrike" cap="none" smtClean="0">
                            <a:solidFill>
                              <a:schemeClr val="dk1"/>
                            </a:solidFill>
                            <a:latin typeface="Cambria Math"/>
                            <a:sym typeface="Cambria"/>
                          </a:rPr>
                          <m:t>2</m:t>
                        </m:r>
                      </m:den>
                    </m:f>
                  </m:oMath>
                </a14:m>
                <a:endParaRPr sz="4800" b="0" i="0" u="none" strike="noStrike" cap="none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mc:Choice>
        <mc:Fallback>
          <p:sp>
            <p:nvSpPr>
              <p:cNvPr id="46" name="Shap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7991" y="21455293"/>
                <a:ext cx="17711239" cy="2275565"/>
              </a:xfrm>
              <a:prstGeom prst="rect">
                <a:avLst/>
              </a:prstGeom>
              <a:blipFill rotWithShape="0">
                <a:blip r:embed="rId9"/>
                <a:stretch>
                  <a:fillRect l="-1513" t="-6133"/>
                </a:stretch>
              </a:blip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Shape 47"/>
          <p:cNvSpPr txBox="1"/>
          <p:nvPr/>
        </p:nvSpPr>
        <p:spPr>
          <a:xfrm>
            <a:off x="26820176" y="11048499"/>
            <a:ext cx="15779682" cy="406087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just">
              <a:buSzPct val="25000"/>
            </a:pPr>
            <a:r>
              <a:rPr lang="pt-BR" sz="48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pt-BR" sz="48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onclusão e Justificativa:</a:t>
            </a:r>
          </a:p>
          <a:p>
            <a:pPr lvl="0" algn="just">
              <a:buSzPct val="25000"/>
            </a:pPr>
            <a:r>
              <a:rPr lang="pt-BR" sz="4800" dirty="0" smtClean="0">
                <a:solidFill>
                  <a:schemeClr val="dk1"/>
                </a:solidFill>
                <a:latin typeface="Cambria"/>
                <a:ea typeface="Tahoma"/>
                <a:cs typeface="Tahoma"/>
                <a:sym typeface="Cambria"/>
              </a:rPr>
              <a:t>Percebe-se que a prensa hidráulica funcionou de acordo com o principio estudado, no caso a força Hidrostática. Sendo assim com a multiplicação da força a prensa é capaz de levantar grandes massas.</a:t>
            </a:r>
            <a:endParaRPr lang="pt-BR" sz="4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100856" y="26629498"/>
            <a:ext cx="41965347" cy="224025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b="1" i="0" u="none" strike="noStrike" cap="none" dirty="0" smtClean="0">
                <a:solidFill>
                  <a:srgbClr val="000000"/>
                </a:solidFill>
                <a:sym typeface="Arial"/>
              </a:rPr>
              <a:t>Evento (</a:t>
            </a:r>
            <a:r>
              <a:rPr lang="pt-BR" sz="4800" dirty="0" smtClean="0"/>
              <a:t>Montagem do equipamento/experimento):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pt-BR" sz="48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1Seringa grande de um lado,1 cano fino de silicone e com água dentro. Do outro lado 1 seringa pequena. </a:t>
            </a:r>
          </a:p>
          <a:p>
            <a:pPr marL="571500" marR="0" lvl="0" indent="-571500" algn="ctr" rtl="0">
              <a:spcBef>
                <a:spcPts val="0"/>
              </a:spcBef>
              <a:spcAft>
                <a:spcPts val="0"/>
              </a:spcAft>
              <a:buSzPct val="25000"/>
              <a:buFont typeface="Arial" pitchFamily="34" charset="0"/>
              <a:buChar char="•"/>
            </a:pPr>
            <a:endParaRPr sz="1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50116533" y="8202396"/>
            <a:ext cx="7921422" cy="102716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45699880" y="8645058"/>
            <a:ext cx="12338076" cy="4847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4837320" y="8852150"/>
            <a:ext cx="4320063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4837321" y="14635025"/>
            <a:ext cx="246317" cy="69247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5580873" y="348343"/>
            <a:ext cx="4981274" cy="36575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34482932" y="4129559"/>
            <a:ext cx="6724340" cy="83432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3600" b="1" dirty="0" smtClean="0">
                <a:solidFill>
                  <a:schemeClr val="dk1"/>
                </a:solidFill>
              </a:rPr>
              <a:t>Escola Prof. </a:t>
            </a:r>
            <a:r>
              <a:rPr lang="en-US" sz="3600" b="1" dirty="0" smtClean="0">
                <a:solidFill>
                  <a:schemeClr val="dk1"/>
                </a:solidFill>
              </a:rPr>
              <a:t>Filomena Quitiba</a:t>
            </a:r>
            <a:endParaRPr lang="en-US" sz="3600" b="1" dirty="0">
              <a:solidFill>
                <a:schemeClr val="dk1"/>
              </a:solidFill>
            </a:endParaRPr>
          </a:p>
        </p:txBody>
      </p:sp>
      <p:sp>
        <p:nvSpPr>
          <p:cNvPr id="58" name="Shape 58"/>
          <p:cNvSpPr/>
          <p:nvPr/>
        </p:nvSpPr>
        <p:spPr>
          <a:xfrm>
            <a:off x="7636307" y="2780325"/>
            <a:ext cx="26894447" cy="20961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endParaRPr lang="es-ES" sz="4400" dirty="0" smtClean="0">
              <a:solidFill>
                <a:schemeClr val="dk1"/>
              </a:solidFill>
            </a:endParaRPr>
          </a:p>
          <a:p>
            <a:pPr lvl="0" algn="ctr">
              <a:buSzPct val="25000"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lang="pt-BR" sz="4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                          </a:t>
            </a: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7516963" y="29978161"/>
            <a:ext cx="417223" cy="5770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11">
            <a:alphaModFix/>
          </a:blip>
          <a:srcRect l="47566" t="30425" r="46550" b="60655"/>
          <a:stretch/>
        </p:blipFill>
        <p:spPr>
          <a:xfrm>
            <a:off x="18650377" y="11664482"/>
            <a:ext cx="6583591" cy="2644757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536270" y="21211070"/>
            <a:ext cx="17965060" cy="73401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-6703493" y="17859821"/>
            <a:ext cx="6408401" cy="3924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800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2"/>
          <p:cNvSpPr txBox="1"/>
          <p:nvPr/>
        </p:nvSpPr>
        <p:spPr>
          <a:xfrm>
            <a:off x="783802" y="20830077"/>
            <a:ext cx="17795705" cy="428031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48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 que você espera como resultado desse experimento?</a:t>
            </a:r>
            <a:r>
              <a:rPr lang="pt-BR" sz="48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480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Que a força da seringa 1 consiga levantar a seringa onde se localiza o  corpo a ser levantado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Shape 42"/>
              <p:cNvSpPr txBox="1"/>
              <p:nvPr/>
            </p:nvSpPr>
            <p:spPr>
              <a:xfrm>
                <a:off x="745323" y="12323279"/>
                <a:ext cx="15051473" cy="4233284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-203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100000"/>
                  <a:buFont typeface="Cambria"/>
                  <a:buNone/>
                </a:pPr>
                <a:r>
                  <a:rPr lang="pt-BR" sz="4800" b="1" i="0" u="none" strike="noStrike" cap="none" dirty="0" smtClean="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Princípios: </a:t>
                </a:r>
              </a:p>
              <a:p>
                <a:pPr marL="0" marR="0" lvl="0" indent="-203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100000"/>
                  <a:buFont typeface="Cambria"/>
                  <a:buNone/>
                </a:pPr>
                <a:r>
                  <a:rPr lang="pt-BR" sz="4800" i="0" u="none" strike="noStrike" cap="none" dirty="0" smtClean="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Se um ponto qualquer de um liquido homogêneo e incompreensível</a:t>
                </a:r>
                <a:r>
                  <a:rPr lang="pt-BR" sz="4800" dirty="0" smtClean="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, em equilíbrio sofre uma variação de pressão </a:t>
                </a:r>
                <a14:m>
                  <m:oMath xmlns:m="http://schemas.openxmlformats.org/officeDocument/2006/math">
                    <m:r>
                      <a:rPr lang="pt-BR" sz="4800" b="0" i="1" smtClean="0">
                        <a:solidFill>
                          <a:schemeClr val="dk1"/>
                        </a:solidFill>
                        <a:latin typeface="Cambria Math"/>
                        <a:ea typeface="Cambria Math"/>
                        <a:cs typeface="Cambria"/>
                        <a:sym typeface="Cambria"/>
                      </a:rPr>
                      <m:t>∆</m:t>
                    </m:r>
                    <m:r>
                      <a:rPr lang="pt-BR" sz="4800" b="0" i="1" smtClean="0">
                        <a:solidFill>
                          <a:schemeClr val="dk1"/>
                        </a:solidFill>
                        <a:latin typeface="Cambria Math"/>
                        <a:ea typeface="Cambria Math"/>
                        <a:cs typeface="Cambria"/>
                        <a:sym typeface="Cambria"/>
                      </a:rPr>
                      <m:t>𝑝</m:t>
                    </m:r>
                    <m:r>
                      <a:rPr lang="pt-BR" sz="4800" b="0" i="1" smtClean="0">
                        <a:solidFill>
                          <a:schemeClr val="dk1"/>
                        </a:solidFill>
                        <a:latin typeface="Cambria Math"/>
                        <a:ea typeface="Cambria Math"/>
                        <a:cs typeface="Cambria"/>
                        <a:sym typeface="Cambria"/>
                      </a:rPr>
                      <m:t>, </m:t>
                    </m:r>
                  </m:oMath>
                </a14:m>
                <a:r>
                  <a:rPr lang="pt-BR" sz="4800" dirty="0" smtClean="0">
                    <a:solidFill>
                      <a:schemeClr val="dk1"/>
                    </a:solidFill>
                    <a:latin typeface="Cambria"/>
                    <a:ea typeface="Cambria Math"/>
                    <a:cs typeface="Cambria"/>
                    <a:sym typeface="Cambria"/>
                  </a:rPr>
                  <a:t>todos os pontos desse liquido serão submetidos a essa mesma variação. </a:t>
                </a:r>
              </a:p>
              <a:p>
                <a:pPr marL="0" marR="0" lvl="0" indent="-203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100000"/>
                  <a:buFont typeface="Cambria"/>
                  <a:buNone/>
                </a:pPr>
                <a:endParaRPr lang="pt-BR" sz="3200" b="1" i="0" u="none" strike="noStrike" cap="none" dirty="0" smtClean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mc:Choice>
        <mc:Fallback xmlns="">
          <p:sp>
            <p:nvSpPr>
              <p:cNvPr id="45" name="Shap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23" y="12323279"/>
                <a:ext cx="15051473" cy="4233284"/>
              </a:xfrm>
              <a:prstGeom prst="rect">
                <a:avLst/>
              </a:prstGeom>
              <a:blipFill rotWithShape="1">
                <a:blip r:embed="rId12"/>
                <a:stretch>
                  <a:fillRect l="-1781" t="-3161"/>
                </a:stretch>
              </a:blip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Shape 40"/>
          <p:cNvSpPr txBox="1"/>
          <p:nvPr/>
        </p:nvSpPr>
        <p:spPr>
          <a:xfrm>
            <a:off x="634413" y="28925001"/>
            <a:ext cx="20924630" cy="30859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800" b="1" dirty="0" smtClean="0">
                <a:solidFill>
                  <a:schemeClr val="dk1"/>
                </a:solidFill>
              </a:rPr>
              <a:t>O que foi feito</a:t>
            </a:r>
            <a:r>
              <a:rPr lang="pt-BR" sz="4800" b="1" i="0" u="none" strike="noStrike" cap="none" dirty="0" smtClean="0">
                <a:solidFill>
                  <a:schemeClr val="dk1"/>
                </a:solidFill>
                <a:sym typeface="Arial"/>
              </a:rPr>
              <a:t>: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800" dirty="0" smtClean="0">
                <a:solidFill>
                  <a:schemeClr val="dk1"/>
                </a:solidFill>
              </a:rPr>
              <a:t>Um tipo de prensa hidráulica</a:t>
            </a:r>
            <a:r>
              <a:rPr lang="pt-BR" sz="4800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endParaRPr lang="pt-BR" sz="480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9" name="Shape 40"/>
          <p:cNvSpPr txBox="1"/>
          <p:nvPr/>
        </p:nvSpPr>
        <p:spPr>
          <a:xfrm>
            <a:off x="29798079" y="7578829"/>
            <a:ext cx="12832183" cy="308917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800" b="1" dirty="0" smtClean="0">
                <a:solidFill>
                  <a:schemeClr val="dk1"/>
                </a:solidFill>
              </a:rPr>
              <a:t>O resultado encontrado coincide com o que você esperava? Em caso negativo, justifique o PORQUE das diferenças:</a:t>
            </a:r>
          </a:p>
          <a:p>
            <a:pPr marL="0" marR="0" lvl="0" indent="-177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800" i="0" u="none" strike="noStrike" cap="none" dirty="0" smtClean="0">
                <a:solidFill>
                  <a:schemeClr val="dk1"/>
                </a:solidFill>
                <a:sym typeface="Arial"/>
              </a:rPr>
              <a:t>Sim </a:t>
            </a:r>
            <a:endParaRPr lang="pt-BR" sz="480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3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0266433" y="17983013"/>
            <a:ext cx="2366686" cy="2366686"/>
          </a:xfrm>
          <a:prstGeom prst="rect">
            <a:avLst/>
          </a:prstGeom>
        </p:spPr>
      </p:pic>
      <p:pic>
        <p:nvPicPr>
          <p:cNvPr id="51" name="Imagem 50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16179"/>
          <a:stretch/>
        </p:blipFill>
        <p:spPr>
          <a:xfrm>
            <a:off x="28170252" y="15414171"/>
            <a:ext cx="10138533" cy="587828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0" name="Som grav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0352700" y="15090113"/>
            <a:ext cx="2133600" cy="1804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1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221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</TotalTime>
  <Words>273</Words>
  <Application>Microsoft Office PowerPoint</Application>
  <PresentationFormat>Personalizar</PresentationFormat>
  <Paragraphs>45</Paragraphs>
  <Slides>1</Slides>
  <Notes>1</Notes>
  <HiddenSlides>0</HiddenSlides>
  <MMClips>2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Times New Roman</vt:lpstr>
      <vt:lpstr>Cambria</vt:lpstr>
      <vt:lpstr>Arial</vt:lpstr>
      <vt:lpstr>Tahoma</vt:lpstr>
      <vt:lpstr>Cambria Math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65</cp:revision>
  <dcterms:modified xsi:type="dcterms:W3CDTF">2018-09-10T15:20:32Z</dcterms:modified>
</cp:coreProperties>
</file>