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agem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24/10/17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DFEF8-A7F1-4715-B138-1ADF879747F0}" type="slidenum">
              <a:rPr lang="pt-BR" sz="1200" strike="noStrike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24/10/17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2A5007-E99D-4CD7-A8CD-7D1C50F42A33}" type="slidenum">
              <a:rPr lang="pt-BR" sz="1200" strike="noStrike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09960" y="1008000"/>
            <a:ext cx="8431920" cy="1310040"/>
          </a:xfrm>
          <a:prstGeom prst="rect">
            <a:avLst/>
          </a:prstGeom>
          <a:noFill/>
          <a:ln w="572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pt-BR" sz="8000" strike="noStrike">
                <a:solidFill>
                  <a:srgbClr val="000000"/>
                </a:solidFill>
                <a:latin typeface="Arial"/>
              </a:rPr>
              <a:t>ENERGIA SOLAR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360000" y="3744000"/>
            <a:ext cx="8928000" cy="308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EEEFM. “CORONEL GOMES DE OLIVEIRA.”</a:t>
            </a:r>
            <a:endParaRPr dirty="0"/>
          </a:p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GRUPO: GEOVANA LOPES E LARISSA MATTOS</a:t>
            </a:r>
            <a:endParaRPr dirty="0"/>
          </a:p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TURMA: 3° V01</a:t>
            </a:r>
            <a:endParaRPr dirty="0"/>
          </a:p>
          <a:p>
            <a:r>
              <a:rPr lang="pt-BR" sz="3200" b="1" dirty="0">
                <a:solidFill>
                  <a:srgbClr val="000000"/>
                </a:solidFill>
                <a:latin typeface="Arial"/>
              </a:rPr>
              <a:t>PROFESSOR: LUCAS XAVIER</a:t>
            </a:r>
            <a:endParaRPr dirty="0"/>
          </a:p>
          <a:p>
            <a:endParaRPr dirty="0"/>
          </a:p>
        </p:txBody>
      </p: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90A830C0-20CA-4432-9CAE-D1EA6B494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2597" y="58533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256000" y="1786708"/>
            <a:ext cx="38880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 strike="noStrike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pt-BR" sz="2400" strike="noStrike" dirty="0">
                <a:solidFill>
                  <a:srgbClr val="FFFFFF"/>
                </a:solidFill>
                <a:latin typeface="Arial"/>
              </a:rPr>
              <a:t>Tipo de captação de energia luminosa proveniente do sol;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 strike="noStrike" dirty="0">
                <a:solidFill>
                  <a:srgbClr val="FFFFFF"/>
                </a:solidFill>
                <a:latin typeface="Arial"/>
              </a:rPr>
              <a:t> Maior parte da energia solar está na forma de luz visível e luz ultravioleta 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 strike="noStrike" dirty="0">
                <a:solidFill>
                  <a:srgbClr val="FFFFFF"/>
                </a:solidFill>
                <a:latin typeface="Arial"/>
              </a:rPr>
              <a:t> Responsável  por grande parte da energia renovável disponível na terra;</a:t>
            </a:r>
            <a:endParaRPr dirty="0"/>
          </a:p>
        </p:txBody>
      </p:sp>
      <p:sp>
        <p:nvSpPr>
          <p:cNvPr id="81" name="CustomShape 2"/>
          <p:cNvSpPr/>
          <p:nvPr/>
        </p:nvSpPr>
        <p:spPr>
          <a:xfrm>
            <a:off x="0" y="548640"/>
            <a:ext cx="8748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5400" b="1" strike="noStrike">
                <a:solidFill>
                  <a:srgbClr val="FFFFFF"/>
                </a:solidFill>
                <a:latin typeface="Arial"/>
              </a:rPr>
              <a:t>Energia Solar ? O que é ?</a:t>
            </a:r>
            <a:endParaRPr/>
          </a:p>
        </p:txBody>
      </p:sp>
      <p:pic>
        <p:nvPicPr>
          <p:cNvPr id="82" name="Imagem 8"/>
          <p:cNvPicPr/>
          <p:nvPr/>
        </p:nvPicPr>
        <p:blipFill>
          <a:blip r:embed="rId4"/>
          <a:stretch/>
        </p:blipFill>
        <p:spPr>
          <a:xfrm>
            <a:off x="0" y="2039814"/>
            <a:ext cx="5148775" cy="4817825"/>
          </a:xfrm>
          <a:prstGeom prst="rect">
            <a:avLst/>
          </a:prstGeom>
          <a:ln>
            <a:noFill/>
          </a:ln>
        </p:spPr>
      </p:pic>
      <p:pic>
        <p:nvPicPr>
          <p:cNvPr id="2" name="02">
            <a:hlinkClick r:id="" action="ppaction://media"/>
            <a:extLst>
              <a:ext uri="{FF2B5EF4-FFF2-40B4-BE49-F238E27FC236}">
                <a16:creationId xmlns:a16="http://schemas.microsoft.com/office/drawing/2014/main" id="{B38C127B-83DA-4B09-B46B-9E294B1DB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8400" y="60080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59640" y="188640"/>
            <a:ext cx="68403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strike="noStrike">
                <a:solidFill>
                  <a:srgbClr val="FDE1CB"/>
                </a:solidFill>
                <a:latin typeface="Arial"/>
              </a:rPr>
              <a:t>A energia solar é considerada uma fonte de energia limpa e renovável, pois não polui o meio ambiente e não acaba.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1835640" y="6129720"/>
            <a:ext cx="5363640" cy="638280"/>
          </a:xfrm>
          <a:prstGeom prst="rect">
            <a:avLst/>
          </a:prstGeom>
          <a:solidFill>
            <a:srgbClr val="EE4F08"/>
          </a:solidFill>
          <a:ln w="76320">
            <a:solidFill>
              <a:srgbClr val="EE4F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t-BR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t-BR" b="1" strike="noStrike">
                <a:solidFill>
                  <a:srgbClr val="000000"/>
                </a:solidFill>
                <a:latin typeface="Arial"/>
              </a:rPr>
              <a:t>Painéis solares formados por células fotovoltaicas</a:t>
            </a:r>
            <a:r>
              <a:rPr lang="pt-BR" b="1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pic>
        <p:nvPicPr>
          <p:cNvPr id="85" name="Imagem 6"/>
          <p:cNvPicPr/>
          <p:nvPr/>
        </p:nvPicPr>
        <p:blipFill>
          <a:blip r:embed="rId4"/>
          <a:stretch/>
        </p:blipFill>
        <p:spPr>
          <a:xfrm>
            <a:off x="1043640" y="1845000"/>
            <a:ext cx="6984360" cy="424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03">
            <a:hlinkClick r:id="" action="ppaction://media"/>
            <a:extLst>
              <a:ext uri="{FF2B5EF4-FFF2-40B4-BE49-F238E27FC236}">
                <a16:creationId xmlns:a16="http://schemas.microsoft.com/office/drawing/2014/main" id="{8A293A7E-728A-4CFC-8C33-D2FAFBC82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6492" y="59799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/>
          <p:nvPr/>
        </p:nvPicPr>
        <p:blipFill>
          <a:blip r:embed="rId4"/>
          <a:stretch/>
        </p:blipFill>
        <p:spPr>
          <a:xfrm>
            <a:off x="467640" y="1573200"/>
            <a:ext cx="8388000" cy="52844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0"/>
            <a:ext cx="9143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FFFFFF"/>
                </a:solidFill>
                <a:latin typeface="Arial"/>
              </a:rPr>
              <a:t>PROCESSO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Arial"/>
              </a:rPr>
              <a:t>CALOR DO SOL -&gt; PAINEL SOLAR -&gt; CÉLULAS FOTOVOLTÁTICAS </a:t>
            </a:r>
            <a:r>
              <a:rPr lang="pt-BR" dirty="0">
                <a:solidFill>
                  <a:schemeClr val="bg1"/>
                </a:solidFill>
                <a:latin typeface="Arial"/>
              </a:rPr>
              <a:t>-&gt;</a:t>
            </a:r>
            <a:r>
              <a:rPr lang="pt-BR" strike="noStrike" dirty="0">
                <a:solidFill>
                  <a:srgbClr val="FFFFFF"/>
                </a:solidFill>
                <a:latin typeface="Arial"/>
              </a:rPr>
              <a:t> ARMAZENAMENTO DE HIDROGÊNIO  </a:t>
            </a:r>
            <a:r>
              <a:rPr lang="pt-BR" dirty="0">
                <a:solidFill>
                  <a:srgbClr val="FFFFFF"/>
                </a:solidFill>
                <a:latin typeface="Arial"/>
              </a:rPr>
              <a:t>-&gt;</a:t>
            </a:r>
            <a:r>
              <a:rPr lang="pt-BR" strike="noStrike" dirty="0">
                <a:solidFill>
                  <a:srgbClr val="FFFFFF"/>
                </a:solidFill>
                <a:latin typeface="Arial"/>
              </a:rPr>
              <a:t> CÉLULA COMBUSTÍVEL -&gt; ENERGIA ELÉTRICA</a:t>
            </a:r>
            <a:endParaRPr dirty="0"/>
          </a:p>
        </p:txBody>
      </p:sp>
      <p:pic>
        <p:nvPicPr>
          <p:cNvPr id="2" name="04">
            <a:hlinkClick r:id="" action="ppaction://media"/>
            <a:extLst>
              <a:ext uri="{FF2B5EF4-FFF2-40B4-BE49-F238E27FC236}">
                <a16:creationId xmlns:a16="http://schemas.microsoft.com/office/drawing/2014/main" id="{A958980D-B6AB-4D43-9BD0-22017419C2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9544" y="60080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231280" y="1845000"/>
            <a:ext cx="7309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chemeClr val="bg1"/>
                </a:solidFill>
                <a:latin typeface="Arial"/>
              </a:rPr>
              <a:t>energia solar  -&gt; energia utilizável  </a:t>
            </a:r>
            <a:r>
              <a:rPr lang="pt-BR" sz="2000" b="1" strike="noStrike" dirty="0">
                <a:solidFill>
                  <a:schemeClr val="bg1"/>
                </a:solidFill>
                <a:latin typeface="Arial"/>
              </a:rPr>
              <a:t>=  CELULA VOTOVOLTATICA.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484000" y="3091320"/>
            <a:ext cx="6660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Calibri"/>
              </a:rPr>
              <a:t> </a:t>
            </a:r>
            <a:r>
              <a:rPr lang="pt-BR" strike="noStrike" dirty="0">
                <a:solidFill>
                  <a:srgbClr val="FFFFFF"/>
                </a:solidFill>
                <a:latin typeface="Arial"/>
              </a:rPr>
              <a:t>de usinas isolada -&gt; centenas de coletores solares = </a:t>
            </a:r>
            <a:r>
              <a:rPr lang="pt-BR" b="1" strike="noStrike" dirty="0">
                <a:solidFill>
                  <a:srgbClr val="FFFFFF"/>
                </a:solidFill>
                <a:latin typeface="Arial"/>
              </a:rPr>
              <a:t>GRANDES ÁREAS.</a:t>
            </a:r>
            <a:endParaRPr dirty="0"/>
          </a:p>
        </p:txBody>
      </p:sp>
      <p:sp>
        <p:nvSpPr>
          <p:cNvPr id="90" name="CustomShape 3"/>
          <p:cNvSpPr/>
          <p:nvPr/>
        </p:nvSpPr>
        <p:spPr>
          <a:xfrm>
            <a:off x="1872000" y="5276520"/>
            <a:ext cx="6768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strike="noStrike" dirty="0">
                <a:solidFill>
                  <a:srgbClr val="FFFFFF"/>
                </a:solidFill>
                <a:latin typeface="Arial"/>
              </a:rPr>
              <a:t>Auxílio de dispositivos elétricos , quase sempre indiretos.</a:t>
            </a:r>
            <a:endParaRPr dirty="0"/>
          </a:p>
        </p:txBody>
      </p:sp>
      <p:sp>
        <p:nvSpPr>
          <p:cNvPr id="91" name="CustomShape 4"/>
          <p:cNvSpPr/>
          <p:nvPr/>
        </p:nvSpPr>
        <p:spPr>
          <a:xfrm>
            <a:off x="2520000" y="4264200"/>
            <a:ext cx="6732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trike="noStrike" dirty="0">
                <a:solidFill>
                  <a:srgbClr val="FFFFFF"/>
                </a:solidFill>
                <a:latin typeface="Arial"/>
              </a:rPr>
              <a:t>Se envolvem as vezes com fluxos de convecção, geralmente diretos.</a:t>
            </a:r>
            <a:endParaRPr dirty="0"/>
          </a:p>
        </p:txBody>
      </p:sp>
      <p:sp>
        <p:nvSpPr>
          <p:cNvPr id="92" name="Freeform 5"/>
          <p:cNvSpPr/>
          <p:nvPr/>
        </p:nvSpPr>
        <p:spPr>
          <a:xfrm>
            <a:off x="816480" y="485280"/>
            <a:ext cx="3919320" cy="712800"/>
          </a:xfrm>
          <a:custGeom>
            <a:avLst/>
            <a:gdLst/>
            <a:ahLst/>
            <a:cxnLst/>
            <a:rect l="0" t="0" r="r" b="b"/>
            <a:pathLst>
              <a:path w="10887" h="1980">
                <a:moveTo>
                  <a:pt x="0" y="51"/>
                </a:moveTo>
                <a:cubicBezTo>
                  <a:pt x="818" y="50"/>
                  <a:pt x="1640" y="0"/>
                  <a:pt x="2457" y="51"/>
                </a:cubicBezTo>
                <a:cubicBezTo>
                  <a:pt x="3529" y="118"/>
                  <a:pt x="4599" y="179"/>
                  <a:pt x="5670" y="315"/>
                </a:cubicBezTo>
                <a:cubicBezTo>
                  <a:pt x="6956" y="478"/>
                  <a:pt x="8095" y="975"/>
                  <a:pt x="9260" y="1449"/>
                </a:cubicBezTo>
                <a:cubicBezTo>
                  <a:pt x="9680" y="1620"/>
                  <a:pt x="10125" y="1729"/>
                  <a:pt x="10546" y="1903"/>
                </a:cubicBezTo>
                <a:lnTo>
                  <a:pt x="10886" y="1979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93" name="TextShape 6"/>
          <p:cNvSpPr txBox="1"/>
          <p:nvPr/>
        </p:nvSpPr>
        <p:spPr>
          <a:xfrm>
            <a:off x="144000" y="504000"/>
            <a:ext cx="8928000" cy="162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5400" b="1">
                <a:latin typeface="Arial"/>
              </a:rPr>
              <a:t>Obtenção de energia solar</a:t>
            </a:r>
            <a:endParaRPr/>
          </a:p>
        </p:txBody>
      </p:sp>
      <p:sp>
        <p:nvSpPr>
          <p:cNvPr id="94" name="TextShape 7"/>
          <p:cNvSpPr txBox="1"/>
          <p:nvPr/>
        </p:nvSpPr>
        <p:spPr>
          <a:xfrm>
            <a:off x="216000" y="1944000"/>
            <a:ext cx="201600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500" b="1">
                <a:solidFill>
                  <a:srgbClr val="FFFFFF"/>
                </a:solidFill>
                <a:latin typeface="Arial"/>
              </a:rPr>
              <a:t>DIRETA</a:t>
            </a:r>
            <a:endParaRPr/>
          </a:p>
        </p:txBody>
      </p:sp>
      <p:sp>
        <p:nvSpPr>
          <p:cNvPr id="95" name="TextShape 8"/>
          <p:cNvSpPr txBox="1"/>
          <p:nvPr/>
        </p:nvSpPr>
        <p:spPr>
          <a:xfrm>
            <a:off x="216000" y="3150000"/>
            <a:ext cx="2448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600" b="1">
                <a:solidFill>
                  <a:srgbClr val="FFFFFF"/>
                </a:solidFill>
                <a:latin typeface="Arial"/>
              </a:rPr>
              <a:t>INDIRETA</a:t>
            </a:r>
            <a:endParaRPr/>
          </a:p>
        </p:txBody>
      </p:sp>
      <p:sp>
        <p:nvSpPr>
          <p:cNvPr id="96" name="TextShape 9"/>
          <p:cNvSpPr txBox="1"/>
          <p:nvPr/>
        </p:nvSpPr>
        <p:spPr>
          <a:xfrm>
            <a:off x="216000" y="4264200"/>
            <a:ext cx="2304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600" b="1">
                <a:latin typeface="Arial"/>
              </a:rPr>
              <a:t>PASSIVO</a:t>
            </a:r>
            <a:endParaRPr/>
          </a:p>
        </p:txBody>
      </p:sp>
      <p:sp>
        <p:nvSpPr>
          <p:cNvPr id="97" name="TextShape 10"/>
          <p:cNvSpPr txBox="1"/>
          <p:nvPr/>
        </p:nvSpPr>
        <p:spPr>
          <a:xfrm>
            <a:off x="216000" y="5256000"/>
            <a:ext cx="2232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600" b="1">
                <a:latin typeface="Arial"/>
              </a:rPr>
              <a:t>ATIVO</a:t>
            </a:r>
            <a:endParaRPr/>
          </a:p>
          <a:p>
            <a:endParaRPr/>
          </a:p>
        </p:txBody>
      </p:sp>
      <p:pic>
        <p:nvPicPr>
          <p:cNvPr id="3" name="05">
            <a:hlinkClick r:id="" action="ppaction://media"/>
            <a:extLst>
              <a:ext uri="{FF2B5EF4-FFF2-40B4-BE49-F238E27FC236}">
                <a16:creationId xmlns:a16="http://schemas.microsoft.com/office/drawing/2014/main" id="{ECCEAFE5-ACF4-4110-B1A1-E122BCDB4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0400" y="5813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1"/>
          <p:cNvSpPr/>
          <p:nvPr/>
        </p:nvSpPr>
        <p:spPr>
          <a:xfrm>
            <a:off x="816480" y="485280"/>
            <a:ext cx="3919320" cy="712800"/>
          </a:xfrm>
          <a:custGeom>
            <a:avLst/>
            <a:gdLst/>
            <a:ahLst/>
            <a:cxnLst/>
            <a:rect l="0" t="0" r="r" b="b"/>
            <a:pathLst>
              <a:path w="10887" h="1980">
                <a:moveTo>
                  <a:pt x="0" y="51"/>
                </a:moveTo>
                <a:cubicBezTo>
                  <a:pt x="818" y="50"/>
                  <a:pt x="1640" y="0"/>
                  <a:pt x="2457" y="51"/>
                </a:cubicBezTo>
                <a:cubicBezTo>
                  <a:pt x="3529" y="118"/>
                  <a:pt x="4599" y="179"/>
                  <a:pt x="5670" y="315"/>
                </a:cubicBezTo>
                <a:cubicBezTo>
                  <a:pt x="6956" y="478"/>
                  <a:pt x="8095" y="975"/>
                  <a:pt x="9260" y="1449"/>
                </a:cubicBezTo>
                <a:cubicBezTo>
                  <a:pt x="9680" y="1620"/>
                  <a:pt x="10125" y="1729"/>
                  <a:pt x="10546" y="1903"/>
                </a:cubicBezTo>
                <a:lnTo>
                  <a:pt x="10886" y="1979"/>
                </a:lnTo>
              </a:path>
            </a:pathLst>
          </a:custGeom>
          <a:ln>
            <a:solidFill>
              <a:srgbClr val="000000"/>
            </a:solidFill>
          </a:ln>
        </p:spPr>
      </p:sp>
      <p:sp>
        <p:nvSpPr>
          <p:cNvPr id="99" name="TextShape 2"/>
          <p:cNvSpPr txBox="1"/>
          <p:nvPr/>
        </p:nvSpPr>
        <p:spPr>
          <a:xfrm>
            <a:off x="144000" y="152280"/>
            <a:ext cx="8928000" cy="162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/>
              </a:rPr>
              <a:t>Tecnologias</a:t>
            </a:r>
            <a:r>
              <a:rPr lang="pt-BR" sz="5400" b="1" dirty="0">
                <a:latin typeface="Arial"/>
              </a:rPr>
              <a:t> de </a:t>
            </a:r>
            <a:r>
              <a:rPr lang="pt-BR" sz="5400" b="1" dirty="0">
                <a:solidFill>
                  <a:schemeClr val="bg1"/>
                </a:solidFill>
                <a:latin typeface="Arial"/>
              </a:rPr>
              <a:t>energia</a:t>
            </a:r>
            <a:r>
              <a:rPr lang="pt-BR" sz="5400" b="1" dirty="0">
                <a:latin typeface="Arial"/>
              </a:rPr>
              <a:t> </a:t>
            </a:r>
            <a:r>
              <a:rPr lang="pt-BR" sz="5400" b="1" dirty="0">
                <a:solidFill>
                  <a:schemeClr val="bg1"/>
                </a:solidFill>
                <a:latin typeface="Arial"/>
              </a:rPr>
              <a:t>solar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216000" y="2232000"/>
            <a:ext cx="8712000" cy="43657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3200" b="1" dirty="0">
                <a:solidFill>
                  <a:schemeClr val="bg1"/>
                </a:solidFill>
              </a:rPr>
              <a:t>Energia solar térmica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Coletor solar - Aquecedor de água solar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Energia solar </a:t>
            </a:r>
            <a:r>
              <a:rPr lang="pt-BR" sz="3200" b="1" dirty="0" err="1">
                <a:solidFill>
                  <a:schemeClr val="bg1"/>
                </a:solidFill>
              </a:rPr>
              <a:t>heliotérmica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Energia solar fotovoltaica - Conversão direta da radiação solar em energia elétrica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2" name="06">
            <a:hlinkClick r:id="" action="ppaction://media"/>
            <a:extLst>
              <a:ext uri="{FF2B5EF4-FFF2-40B4-BE49-F238E27FC236}">
                <a16:creationId xmlns:a16="http://schemas.microsoft.com/office/drawing/2014/main" id="{C460FE7D-018E-4C1B-86B1-BDAB8C44A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400" y="59881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10400" y="0"/>
            <a:ext cx="32806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pt-BR" sz="5400" b="1" strike="noStrike">
                <a:solidFill>
                  <a:srgbClr val="00CCFF"/>
                </a:solidFill>
                <a:latin typeface="Calibri"/>
              </a:rPr>
              <a:t>Vantagens</a:t>
            </a:r>
            <a:r>
              <a:rPr lang="pt-BR" sz="5400" b="1" strike="noStrike">
                <a:solidFill>
                  <a:srgbClr val="FF0066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0" y="1052640"/>
            <a:ext cx="56163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FF0066"/>
                </a:solidFill>
                <a:latin typeface="Calibri"/>
              </a:rPr>
              <a:t> </a:t>
            </a:r>
            <a:r>
              <a:rPr lang="pt-BR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lang="pt-BR" sz="2800" strike="noStrike">
                <a:solidFill>
                  <a:srgbClr val="FFFFFF"/>
                </a:solidFill>
                <a:latin typeface="Calibri"/>
              </a:rPr>
              <a:t>Não polui;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 Manutenção mínima;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 Solução econômica viável;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 Excelente em lugares remotos;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 Diminui a demanda energética. 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413280" y="3645000"/>
            <a:ext cx="42714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pt-BR" sz="5400" b="1" strike="noStrike">
                <a:solidFill>
                  <a:srgbClr val="CC0000"/>
                </a:solidFill>
                <a:latin typeface="Calibri"/>
              </a:rPr>
              <a:t>Desvantagens</a:t>
            </a:r>
            <a:r>
              <a:rPr lang="pt-BR" sz="5400" b="1" strike="noStrike">
                <a:solidFill>
                  <a:srgbClr val="FF0066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0" y="4653000"/>
            <a:ext cx="9143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Preço alto;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Variação produzida por causa das situação atmosférica;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Locais de latitude média e baixa tendem a produzir menos;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FFFFFF"/>
                </a:solidFill>
                <a:latin typeface="Calibri"/>
              </a:rPr>
              <a:t> Forma de armazenamento pouco eficiente.</a:t>
            </a:r>
            <a:endParaRPr/>
          </a:p>
        </p:txBody>
      </p:sp>
      <p:pic>
        <p:nvPicPr>
          <p:cNvPr id="2" name="07">
            <a:hlinkClick r:id="" action="ppaction://media"/>
            <a:extLst>
              <a:ext uri="{FF2B5EF4-FFF2-40B4-BE49-F238E27FC236}">
                <a16:creationId xmlns:a16="http://schemas.microsoft.com/office/drawing/2014/main" id="{9BAC330E-49D7-45CD-B841-A961231DC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9883" y="61449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261</Words>
  <Application>Microsoft Office PowerPoint</Application>
  <PresentationFormat>Apresentação na tela (4:3)</PresentationFormat>
  <Paragraphs>44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</dc:creator>
  <cp:lastModifiedBy>Renan</cp:lastModifiedBy>
  <cp:revision>6</cp:revision>
  <dcterms:modified xsi:type="dcterms:W3CDTF">2017-10-24T22:33:42Z</dcterms:modified>
</cp:coreProperties>
</file>