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escola.com/quimica/centrifugacao-e-flotaca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escola.com/doencas/colera/" TargetMode="External"/><Relationship Id="rId2" Type="http://schemas.openxmlformats.org/officeDocument/2006/relationships/hyperlink" Target="https://www.infoescola.com/ecologia/fossa-septi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escola.com/doencas/leptospiros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1229" y="1570930"/>
            <a:ext cx="10131834" cy="1947333"/>
          </a:xfrm>
        </p:spPr>
        <p:txBody>
          <a:bodyPr>
            <a:norm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4000" dirty="0"/>
              <a:t>Tratamento da Água/Esgoto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06732" y="261257"/>
            <a:ext cx="901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E.E.E.F Professora Filomena </a:t>
            </a:r>
            <a:r>
              <a:rPr lang="pt-BR" sz="3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Quitiba</a:t>
            </a:r>
            <a:endParaRPr lang="pt-BR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06732" y="5185954"/>
            <a:ext cx="5564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Turma: 2º M03</a:t>
            </a:r>
          </a:p>
          <a:p>
            <a:r>
              <a:rPr lang="pt-BR" dirty="0" err="1"/>
              <a:t>Profª</a:t>
            </a:r>
            <a:r>
              <a:rPr lang="pt-BR" dirty="0"/>
              <a:t>: </a:t>
            </a:r>
            <a:r>
              <a:rPr lang="pt-BR" dirty="0" err="1"/>
              <a:t>Chirlei</a:t>
            </a:r>
            <a:endParaRPr lang="pt-BR" dirty="0"/>
          </a:p>
          <a:p>
            <a:r>
              <a:rPr lang="pt-BR" dirty="0"/>
              <a:t>Alunos(a): Taynara, Samara, Álvaro, Kanandra, Yasmin.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828" y="2435408"/>
            <a:ext cx="3389948" cy="251541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34" y="2416630"/>
            <a:ext cx="3696789" cy="253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0606" y="124098"/>
            <a:ext cx="8003766" cy="1260566"/>
          </a:xfrm>
        </p:spPr>
        <p:txBody>
          <a:bodyPr/>
          <a:lstStyle/>
          <a:p>
            <a:r>
              <a:rPr lang="pt-BR" sz="2800" dirty="0"/>
              <a:t>Tratamento de Água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54034" y="1384664"/>
            <a:ext cx="994083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b="1" dirty="0"/>
              <a:t>Definição (o que é):</a:t>
            </a:r>
            <a:br>
              <a:rPr lang="pt-BR" b="1" dirty="0"/>
            </a:br>
            <a:endParaRPr lang="pt-BR" dirty="0"/>
          </a:p>
          <a:p>
            <a:pPr fontAlgn="base"/>
            <a:r>
              <a:rPr lang="pt-BR" dirty="0"/>
              <a:t> </a:t>
            </a:r>
          </a:p>
          <a:p>
            <a:pPr algn="ctr" fontAlgn="base"/>
            <a:r>
              <a:rPr lang="pt-BR" sz="2000" dirty="0"/>
              <a:t>Tratamento de Água é um conjunto de procedimentos físicos e químicos que são aplicados na água para que esta fique em condições adequadas para o consumo.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5" y="3861308"/>
            <a:ext cx="3618412" cy="218449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13" y="3861308"/>
            <a:ext cx="3467781" cy="218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02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31073" y="205951"/>
            <a:ext cx="111948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t-BR" sz="2800" b="1" dirty="0">
                <a:solidFill>
                  <a:schemeClr val="bg1"/>
                </a:solidFill>
              </a:rPr>
              <a:t>Etapas:</a:t>
            </a:r>
            <a:endParaRPr lang="pt-BR" sz="2800" dirty="0">
              <a:solidFill>
                <a:schemeClr val="bg1"/>
              </a:solidFill>
            </a:endParaRPr>
          </a:p>
          <a:p>
            <a:pPr fontAlgn="base"/>
            <a:r>
              <a:rPr lang="pt-BR" dirty="0"/>
              <a:t> </a:t>
            </a:r>
          </a:p>
          <a:p>
            <a:pPr marL="285750" indent="-285750" fontAlgn="base">
              <a:buFontTx/>
              <a:buChar char="-"/>
            </a:pPr>
            <a:r>
              <a:rPr lang="pt-BR" sz="2400" dirty="0"/>
              <a:t>Coagulação</a:t>
            </a:r>
          </a:p>
          <a:p>
            <a:pPr fontAlgn="base"/>
            <a:endParaRPr lang="pt-BR" sz="2400" dirty="0"/>
          </a:p>
          <a:p>
            <a:pPr marL="285750" indent="-285750" fontAlgn="base">
              <a:buFontTx/>
              <a:buChar char="-"/>
            </a:pPr>
            <a:r>
              <a:rPr lang="pt-BR" sz="2400" dirty="0"/>
              <a:t> Floculação  </a:t>
            </a:r>
          </a:p>
          <a:p>
            <a:pPr marL="285750" indent="-285750" fontAlgn="base">
              <a:buFontTx/>
              <a:buChar char="-"/>
            </a:pPr>
            <a:endParaRPr lang="pt-BR" sz="2400" dirty="0"/>
          </a:p>
          <a:p>
            <a:pPr marL="285750" indent="-285750" fontAlgn="base">
              <a:buFontTx/>
              <a:buChar char="-"/>
            </a:pPr>
            <a:r>
              <a:rPr lang="pt-BR" sz="2400" dirty="0"/>
              <a:t>Decantação </a:t>
            </a:r>
          </a:p>
          <a:p>
            <a:pPr fontAlgn="base"/>
            <a:r>
              <a:rPr lang="pt-BR" sz="2400" dirty="0"/>
              <a:t> </a:t>
            </a:r>
          </a:p>
          <a:p>
            <a:pPr marL="285750" indent="-285750" fontAlgn="base">
              <a:buFontTx/>
              <a:buChar char="-"/>
            </a:pPr>
            <a:r>
              <a:rPr lang="pt-BR" sz="2400" dirty="0"/>
              <a:t>Filtração </a:t>
            </a:r>
          </a:p>
          <a:p>
            <a:pPr marL="285750" indent="-285750" fontAlgn="base">
              <a:buFontTx/>
              <a:buChar char="-"/>
            </a:pPr>
            <a:endParaRPr lang="pt-BR" sz="2400" dirty="0"/>
          </a:p>
          <a:p>
            <a:pPr marL="285750" indent="-285750" fontAlgn="base">
              <a:buFontTx/>
              <a:buChar char="-"/>
            </a:pPr>
            <a:r>
              <a:rPr lang="pt-BR" sz="2400" dirty="0"/>
              <a:t>Desinfecção </a:t>
            </a:r>
          </a:p>
          <a:p>
            <a:pPr fontAlgn="base"/>
            <a:r>
              <a:rPr lang="pt-BR" sz="2400" dirty="0"/>
              <a:t> </a:t>
            </a:r>
          </a:p>
          <a:p>
            <a:pPr fontAlgn="base"/>
            <a:r>
              <a:rPr lang="pt-BR" sz="2400" dirty="0"/>
              <a:t>- Fluoretação </a:t>
            </a:r>
          </a:p>
          <a:p>
            <a:pPr fontAlgn="base"/>
            <a:r>
              <a:rPr lang="pt-BR" sz="2400" dirty="0"/>
              <a:t> </a:t>
            </a:r>
          </a:p>
          <a:p>
            <a:pPr fontAlgn="base"/>
            <a:r>
              <a:rPr lang="pt-BR" sz="2400" dirty="0"/>
              <a:t>- Correção de PH </a:t>
            </a:r>
          </a:p>
        </p:txBody>
      </p:sp>
    </p:spTree>
    <p:extLst>
      <p:ext uri="{BB962C8B-B14F-4D97-AF65-F5344CB8AC3E}">
        <p14:creationId xmlns:p14="http://schemas.microsoft.com/office/powerpoint/2010/main" val="109036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749" y="1005839"/>
            <a:ext cx="7302137" cy="480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37360" y="483326"/>
            <a:ext cx="8386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Tratamento</a:t>
            </a:r>
            <a:r>
              <a:rPr lang="pt-BR" sz="3200" b="1" dirty="0">
                <a:solidFill>
                  <a:schemeClr val="bg1"/>
                </a:solidFill>
              </a:rPr>
              <a:t> de Esgoto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31966" y="1162594"/>
            <a:ext cx="9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chemeClr val="accent1"/>
                </a:solidFill>
              </a:rPr>
              <a:t>O tratamento de esgoto é uma medida de saneamento básico tendo como objetivo acelerar o processo de purificação da água antes de ser devolvida ao meio ambiente ou reutilizada.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7" y="2639922"/>
            <a:ext cx="5695405" cy="363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3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97281" y="862150"/>
            <a:ext cx="88696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>
              <a:solidFill>
                <a:schemeClr val="bg1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  <a:p>
            <a:endParaRPr lang="pt-BR" sz="2800" b="1" dirty="0">
              <a:solidFill>
                <a:schemeClr val="bg1"/>
              </a:solidFill>
            </a:endParaRPr>
          </a:p>
          <a:p>
            <a:r>
              <a:rPr lang="pt-BR" sz="2000" b="1" dirty="0">
                <a:solidFill>
                  <a:schemeClr val="bg1"/>
                </a:solidFill>
              </a:rPr>
              <a:t>Reator Anaeróbio de Fluxo Ascendente (RAFA)</a:t>
            </a:r>
            <a:r>
              <a:rPr lang="pt-BR" sz="2000" dirty="0">
                <a:solidFill>
                  <a:schemeClr val="bg1"/>
                </a:solidFill>
              </a:rPr>
              <a:t>:</a:t>
            </a:r>
          </a:p>
          <a:p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b="1" dirty="0">
                <a:solidFill>
                  <a:schemeClr val="bg1"/>
                </a:solidFill>
              </a:rPr>
              <a:t>Lagoa facultativa</a:t>
            </a:r>
            <a:r>
              <a:rPr lang="pt-BR" sz="2000" dirty="0">
                <a:solidFill>
                  <a:schemeClr val="bg1"/>
                </a:solidFill>
              </a:rPr>
              <a:t>:</a:t>
            </a:r>
          </a:p>
          <a:p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b="1" dirty="0">
                <a:solidFill>
                  <a:schemeClr val="bg1"/>
                </a:solidFill>
              </a:rPr>
              <a:t>Lagoa anaeróbia</a:t>
            </a:r>
            <a:r>
              <a:rPr lang="pt-BR" sz="2000" dirty="0">
                <a:solidFill>
                  <a:schemeClr val="bg1"/>
                </a:solidFill>
              </a:rPr>
              <a:t>:</a:t>
            </a:r>
          </a:p>
          <a:p>
            <a:endParaRPr lang="pt-BR" sz="2000" dirty="0"/>
          </a:p>
          <a:p>
            <a:r>
              <a:rPr lang="pt-BR" sz="2000" b="1" dirty="0">
                <a:solidFill>
                  <a:schemeClr val="bg1"/>
                </a:solidFill>
              </a:rPr>
              <a:t>Baias e valas de infiltração</a:t>
            </a:r>
            <a:r>
              <a:rPr lang="pt-BR" sz="2000" dirty="0">
                <a:solidFill>
                  <a:schemeClr val="bg1"/>
                </a:solidFill>
              </a:rPr>
              <a:t>:</a:t>
            </a:r>
          </a:p>
          <a:p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b="1" u="sng" dirty="0">
                <a:solidFill>
                  <a:schemeClr val="bg1"/>
                </a:solidFill>
                <a:hlinkClick r:id="rId2"/>
              </a:rPr>
              <a:t>Flotação</a:t>
            </a:r>
            <a:r>
              <a:rPr lang="pt-BR" sz="2000" b="1" u="sng" dirty="0">
                <a:solidFill>
                  <a:schemeClr val="bg1"/>
                </a:solidFill>
              </a:rPr>
              <a:t>: </a:t>
            </a:r>
          </a:p>
          <a:p>
            <a:endParaRPr lang="pt-BR" sz="2000" dirty="0"/>
          </a:p>
          <a:p>
            <a:r>
              <a:rPr lang="pt-BR" sz="2000" b="1" dirty="0">
                <a:solidFill>
                  <a:schemeClr val="bg1"/>
                </a:solidFill>
              </a:rPr>
              <a:t>Lagoa de maturação</a:t>
            </a:r>
            <a:r>
              <a:rPr lang="pt-BR" sz="2000" dirty="0">
                <a:solidFill>
                  <a:schemeClr val="bg1"/>
                </a:solidFill>
              </a:rPr>
              <a:t>: </a:t>
            </a:r>
            <a:endParaRPr lang="pt-BR" sz="2000" dirty="0"/>
          </a:p>
          <a:p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082834" y="378823"/>
            <a:ext cx="5857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Etapas do tratamento de Esgoto:</a:t>
            </a:r>
          </a:p>
        </p:txBody>
      </p:sp>
    </p:spTree>
    <p:extLst>
      <p:ext uri="{BB962C8B-B14F-4D97-AF65-F5344CB8AC3E}">
        <p14:creationId xmlns:p14="http://schemas.microsoft.com/office/powerpoint/2010/main" val="320140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744583" y="1166843"/>
            <a:ext cx="110498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" panose="02040604050505020304" pitchFamily="18" charset="0"/>
              </a:rPr>
              <a:t>Em Araruama, no estado do Rio de Janeiro, todo o processo de despoluição se dá pelas plantas que substituem a energia elétrica e vários produtos químicos; 170 litros de água são despoluídos por segundo.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" panose="02040604050505020304" pitchFamily="18" charset="0"/>
              </a:rPr>
              <a:t>Outra fonte ecológica aplicada principalmente em zonas rurais é a </a:t>
            </a:r>
            <a:r>
              <a:rPr lang="pt-BR" sz="2000" u="sng" dirty="0">
                <a:solidFill>
                  <a:schemeClr val="bg1"/>
                </a:solidFill>
                <a:latin typeface="Century" panose="02040604050505020304" pitchFamily="18" charset="0"/>
                <a:hlinkClick r:id="rId2"/>
              </a:rPr>
              <a:t>fossa séptica</a:t>
            </a:r>
            <a:r>
              <a:rPr lang="pt-BR" sz="2000" dirty="0">
                <a:solidFill>
                  <a:schemeClr val="bg1"/>
                </a:solidFill>
                <a:latin typeface="Century" panose="02040604050505020304" pitchFamily="18" charset="0"/>
              </a:rPr>
              <a:t>, mesmo sendo de construção individual, ela é vantajosa por não necessitar de rede de captação de esgoto e pelo o custo baixo.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" panose="02040604050505020304" pitchFamily="18" charset="0"/>
              </a:rPr>
              <a:t>Cerca de 100 milhões de brasileiros não possuem coleta e tratamento de esgoto, resultando na contaminação do solo.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" panose="02040604050505020304" pitchFamily="18" charset="0"/>
              </a:rPr>
              <a:t>Somente 10% do esgoto brasileiro coletado é tratado, o resto é descartados nos afluentes, acarretando em doenças como a </a:t>
            </a:r>
            <a:r>
              <a:rPr lang="pt-BR" sz="2000" u="sng" dirty="0">
                <a:solidFill>
                  <a:schemeClr val="bg1"/>
                </a:solidFill>
                <a:latin typeface="Century" panose="02040604050505020304" pitchFamily="18" charset="0"/>
                <a:hlinkClick r:id="rId3"/>
              </a:rPr>
              <a:t>cólera</a:t>
            </a:r>
            <a:r>
              <a:rPr lang="pt-BR" sz="2000" dirty="0">
                <a:solidFill>
                  <a:schemeClr val="bg1"/>
                </a:solidFill>
                <a:latin typeface="Century" panose="02040604050505020304" pitchFamily="18" charset="0"/>
              </a:rPr>
              <a:t>, </a:t>
            </a:r>
            <a:r>
              <a:rPr lang="pt-BR" sz="2000" u="sng" dirty="0">
                <a:solidFill>
                  <a:schemeClr val="bg1"/>
                </a:solidFill>
                <a:latin typeface="Century" panose="02040604050505020304" pitchFamily="18" charset="0"/>
                <a:hlinkClick r:id="rId4"/>
              </a:rPr>
              <a:t>leptospirose</a:t>
            </a:r>
            <a:r>
              <a:rPr lang="pt-BR" sz="2000" dirty="0">
                <a:solidFill>
                  <a:schemeClr val="bg1"/>
                </a:solidFill>
                <a:latin typeface="Century" panose="02040604050505020304" pitchFamily="18" charset="0"/>
              </a:rPr>
              <a:t>, hepatites, diarreia e esquistossomose, por exemplo.</a:t>
            </a:r>
            <a:endParaRPr lang="pt-BR" sz="2000" b="0" i="0" dirty="0">
              <a:solidFill>
                <a:schemeClr val="bg1"/>
              </a:solidFill>
              <a:effectLst/>
              <a:latin typeface="Century" panose="020406040505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148148" y="483327"/>
            <a:ext cx="4924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Métodos mais ecológicos:</a:t>
            </a:r>
          </a:p>
        </p:txBody>
      </p:sp>
    </p:spTree>
    <p:extLst>
      <p:ext uri="{BB962C8B-B14F-4D97-AF65-F5344CB8AC3E}">
        <p14:creationId xmlns:p14="http://schemas.microsoft.com/office/powerpoint/2010/main" val="110424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36" y="672737"/>
            <a:ext cx="7250997" cy="5218612"/>
          </a:xfrm>
        </p:spPr>
      </p:pic>
    </p:spTree>
    <p:extLst>
      <p:ext uri="{BB962C8B-B14F-4D97-AF65-F5344CB8AC3E}">
        <p14:creationId xmlns:p14="http://schemas.microsoft.com/office/powerpoint/2010/main" val="165857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em 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7" y="931035"/>
            <a:ext cx="6531429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461655" y="182880"/>
            <a:ext cx="3030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ENEM-2011 Questão 42</a:t>
            </a:r>
          </a:p>
        </p:txBody>
      </p:sp>
      <p:sp>
        <p:nvSpPr>
          <p:cNvPr id="6" name="Retângulo 5"/>
          <p:cNvSpPr/>
          <p:nvPr/>
        </p:nvSpPr>
        <p:spPr>
          <a:xfrm>
            <a:off x="840378" y="58532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Verdana" panose="020B0604030504040204" pitchFamily="34" charset="0"/>
              </a:rPr>
              <a:t>Resolução:</a:t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Resposta: 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096075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570</TotalTime>
  <Words>140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Century</vt:lpstr>
      <vt:lpstr>Century Gothic</vt:lpstr>
      <vt:lpstr>Verdana</vt:lpstr>
      <vt:lpstr>Wingdings 3</vt:lpstr>
      <vt:lpstr>Fatia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</dc:creator>
  <cp:lastModifiedBy>cliente</cp:lastModifiedBy>
  <cp:revision>14</cp:revision>
  <dcterms:created xsi:type="dcterms:W3CDTF">2018-03-13T19:39:21Z</dcterms:created>
  <dcterms:modified xsi:type="dcterms:W3CDTF">2018-04-16T22:36:04Z</dcterms:modified>
</cp:coreProperties>
</file>