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8" r:id="rId3"/>
    <p:sldId id="270" r:id="rId4"/>
    <p:sldId id="285" r:id="rId5"/>
    <p:sldId id="287" r:id="rId6"/>
    <p:sldId id="288" r:id="rId7"/>
    <p:sldId id="289" r:id="rId8"/>
    <p:sldId id="290" r:id="rId9"/>
    <p:sldId id="291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70818" autoAdjust="0"/>
  </p:normalViewPr>
  <p:slideViewPr>
    <p:cSldViewPr snapToGrid="0">
      <p:cViewPr varScale="1">
        <p:scale>
          <a:sx n="81" d="100"/>
          <a:sy n="81" d="100"/>
        </p:scale>
        <p:origin x="8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92" y="-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973C56-1967-48DA-9B9B-B5B3E790EA34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860DFF-F111-4942-A3FD-5EDF24F5E9F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2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4018E8-A7EA-42BA-9097-FDCF1A33C4AE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6DA91C-CA96-4F1F-9677-293C6C6D28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19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pt-BR" b="1" dirty="0">
                <a:solidFill>
                  <a:srgbClr val="000000"/>
                </a:solidFill>
                <a:sym typeface="Trebuchet MS" pitchFamily="34" charset="0"/>
              </a:rPr>
              <a:t>Ondulações de água</a:t>
            </a:r>
          </a:p>
          <a:p>
            <a:pPr>
              <a:spcBef>
                <a:spcPct val="0"/>
              </a:spcBef>
            </a:pP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(Básico)</a:t>
            </a:r>
          </a:p>
          <a:p>
            <a:pPr>
              <a:spcBef>
                <a:spcPct val="0"/>
              </a:spcBef>
            </a:pPr>
            <a:endParaRPr lang="pt-BR" dirty="0">
              <a:solidFill>
                <a:srgbClr val="000000"/>
              </a:solidFill>
              <a:sym typeface="Trebuchet MS" pitchFamily="34" charset="0"/>
            </a:endParaRPr>
          </a:p>
          <a:p>
            <a:pPr>
              <a:spcBef>
                <a:spcPct val="0"/>
              </a:spcBef>
            </a:pPr>
            <a:r>
              <a:rPr lang="pt-BR" b="1" dirty="0">
                <a:solidFill>
                  <a:srgbClr val="000000"/>
                </a:solidFill>
                <a:sym typeface="Trebuchet MS" pitchFamily="34" charset="0"/>
              </a:rPr>
              <a:t>Observação: </a:t>
            </a: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este modelo de vídeo é otimizado para o Microsoft PowerPoint 2010.</a:t>
            </a:r>
          </a:p>
          <a:p>
            <a:pPr marL="685800" lvl="1" indent="-228600">
              <a:spcBef>
                <a:spcPct val="0"/>
              </a:spcBef>
              <a:buFontTx/>
              <a:buChar char="•"/>
            </a:pP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No PowerPoint 2007, os elementos de vídeo serão reproduzidos, mas todo o conteúdo que se sobrepuser às barras de vídeo será coberto pelo vídeo quando estiver em modo de apresentação de slides.</a:t>
            </a:r>
          </a:p>
          <a:p>
            <a:pPr marL="685800" lvl="1" indent="-228600">
              <a:spcBef>
                <a:spcPct val="0"/>
              </a:spcBef>
              <a:buFontTx/>
              <a:buChar char="•"/>
            </a:pP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No PowerPoint 2003, o vídeo não será reproduzido, mas o quadro do pôster dos vídeos permanecerá no lugar como uma imagem estática. </a:t>
            </a: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/>
            </a:r>
            <a:br>
              <a:rPr lang="pt-BR" dirty="0">
                <a:solidFill>
                  <a:srgbClr val="FFFFFF"/>
                </a:solidFill>
                <a:sym typeface="Trebuchet MS" pitchFamily="34" charset="0"/>
              </a:rPr>
            </a:br>
            <a:endParaRPr lang="pt-BR" dirty="0">
              <a:solidFill>
                <a:srgbClr val="FFFFFF"/>
              </a:solidFill>
              <a:sym typeface="Trebuchet MS" pitchFamily="34" charset="0"/>
            </a:endParaRPr>
          </a:p>
          <a:p>
            <a:pPr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O v</a:t>
            </a: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í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deo: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É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 reproduzido automaticamente ap</a:t>
            </a: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ó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s cada transi</a:t>
            </a: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ç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ão de slide.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Tem 15 segundos de dura</a:t>
            </a: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ç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ão.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Executa um loop integrado para reprodu</a:t>
            </a:r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ç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ão infinita.</a:t>
            </a:r>
            <a:b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</a:br>
            <a:endParaRPr lang="pt-BR" dirty="0">
              <a:solidFill>
                <a:srgbClr val="000000"/>
              </a:solidFill>
              <a:latin typeface="Calibri" pitchFamily="34" charset="0"/>
              <a:sym typeface="Trebuchet MS" pitchFamily="34" charset="0"/>
            </a:endParaRPr>
          </a:p>
          <a:p>
            <a:pPr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Para adicionar slides ou alterar o layout: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Para adicionar um novo slide, na guia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P</a:t>
            </a:r>
            <a:r>
              <a:rPr lang="pt-BR" b="1" dirty="0">
                <a:solidFill>
                  <a:srgbClr val="000000"/>
                </a:solidFill>
                <a:sym typeface="Trebuchet MS" pitchFamily="34" charset="0"/>
              </a:rPr>
              <a:t>á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gina Inicial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 , no grupo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Slides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 , clique na seta sob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Novo Slide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, e clique sob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Tema de Plano de Fundo de Anima</a:t>
            </a:r>
            <a:r>
              <a:rPr lang="pt-BR" b="1" dirty="0">
                <a:solidFill>
                  <a:srgbClr val="000000"/>
                </a:solidFill>
                <a:sym typeface="Trebuchet MS" pitchFamily="34" charset="0"/>
              </a:rPr>
              <a:t>ç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ão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 e selecione o layout desejado.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Para alterar o layout de um slide existente, na guia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P</a:t>
            </a:r>
            <a:r>
              <a:rPr lang="pt-BR" b="1" dirty="0">
                <a:solidFill>
                  <a:srgbClr val="000000"/>
                </a:solidFill>
                <a:sym typeface="Trebuchet MS" pitchFamily="34" charset="0"/>
              </a:rPr>
              <a:t>á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gina Inicial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, no grupo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Slides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, clique em </a:t>
            </a:r>
            <a:r>
              <a:rPr lang="pt-BR" b="1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Layout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sym typeface="Trebuchet MS" pitchFamily="34" charset="0"/>
              </a:rPr>
              <a:t> e selecione o layout desejado.</a:t>
            </a: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/>
            </a:r>
            <a:br>
              <a:rPr lang="pt-BR" dirty="0">
                <a:solidFill>
                  <a:srgbClr val="FFFFFF"/>
                </a:solidFill>
                <a:sym typeface="Trebuchet MS" pitchFamily="34" charset="0"/>
              </a:rPr>
            </a:br>
            <a:endParaRPr lang="pt-BR" dirty="0">
              <a:solidFill>
                <a:srgbClr val="FFFFFF"/>
              </a:solidFill>
              <a:sym typeface="Trebuchet MS" pitchFamily="34" charset="0"/>
            </a:endParaRPr>
          </a:p>
          <a:p>
            <a:pPr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Outros elementos animados:</a:t>
            </a:r>
          </a:p>
          <a:p>
            <a:pPr marL="685800" lvl="1" indent="-228600">
              <a:spcBef>
                <a:spcPct val="0"/>
              </a:spcBef>
              <a:buFontTx/>
              <a:buChar char="•"/>
            </a:pP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Qualquer elemento animado que você inserir começará depois que a transição de slide e o vídeo de plano de fundo tiverem iniciado.</a:t>
            </a:r>
          </a:p>
          <a:p>
            <a:pPr marL="685800" lvl="1" indent="-228600">
              <a:spcBef>
                <a:spcPct val="0"/>
              </a:spcBef>
              <a:buFont typeface="Trebuchet MS" pitchFamily="34" charset="0"/>
              <a:buChar char="•"/>
            </a:pPr>
            <a:endParaRPr lang="pt-BR" dirty="0">
              <a:solidFill>
                <a:srgbClr val="FFFFFF"/>
              </a:solidFill>
              <a:sym typeface="Trebuchet MS" pitchFamily="34" charset="0"/>
            </a:endParaRPr>
          </a:p>
          <a:p>
            <a:pPr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Layouts com efeitos de vídeo:</a:t>
            </a:r>
          </a:p>
          <a:p>
            <a:pPr marL="685800" lvl="1" indent="-228600">
              <a:spcBef>
                <a:spcPct val="0"/>
              </a:spcBef>
              <a:buFontTx/>
              <a:buChar char="•"/>
            </a:pP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Os layouts “Título e Conteúdo (Verde)” e “Título e Conteúdo (Roxo)” são criados usando uma sobreposição de cores no vídeo.</a:t>
            </a:r>
          </a:p>
          <a:p>
            <a:pPr marL="1143000" lvl="2" indent="-228600">
              <a:spcBef>
                <a:spcPct val="0"/>
              </a:spcBef>
              <a:buFont typeface="Courier New" pitchFamily="49" charset="0"/>
              <a:buChar char="o"/>
            </a:pP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Com o vídeo selecionado, sob </a:t>
            </a:r>
            <a:r>
              <a:rPr lang="pt-BR" b="1" dirty="0">
                <a:solidFill>
                  <a:srgbClr val="FFFFFF"/>
                </a:solidFill>
                <a:sym typeface="Trebuchet MS" pitchFamily="34" charset="0"/>
              </a:rPr>
              <a:t>Ferramentas de Vídeo</a:t>
            </a: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, na guia </a:t>
            </a:r>
            <a:r>
              <a:rPr lang="pt-BR" b="1" dirty="0">
                <a:solidFill>
                  <a:srgbClr val="FFFFFF"/>
                </a:solidFill>
                <a:sym typeface="Trebuchet MS" pitchFamily="34" charset="0"/>
              </a:rPr>
              <a:t>Formatar</a:t>
            </a: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, no grupo </a:t>
            </a:r>
            <a:r>
              <a:rPr lang="pt-BR" b="1" dirty="0">
                <a:solidFill>
                  <a:srgbClr val="FFFFFF"/>
                </a:solidFill>
                <a:sym typeface="Trebuchet MS" pitchFamily="34" charset="0"/>
              </a:rPr>
              <a:t>Ajustar</a:t>
            </a: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 , selecione </a:t>
            </a:r>
            <a:r>
              <a:rPr lang="pt-BR" b="1" dirty="0">
                <a:solidFill>
                  <a:srgbClr val="FFFFFF"/>
                </a:solidFill>
                <a:sym typeface="Trebuchet MS" pitchFamily="34" charset="0"/>
              </a:rPr>
              <a:t>Cor</a:t>
            </a: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 e escolha </a:t>
            </a:r>
            <a:r>
              <a:rPr lang="pt-BR" b="1" dirty="0">
                <a:solidFill>
                  <a:srgbClr val="FFFFFF"/>
                </a:solidFill>
                <a:sym typeface="Trebuchet MS" pitchFamily="34" charset="0"/>
              </a:rPr>
              <a:t>Azul-petróleo, Cor de Ênfase 6 - Tom Claro</a:t>
            </a: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 (terceira linha, sétima opção a partir da esquerda) ou </a:t>
            </a:r>
            <a:r>
              <a:rPr lang="pt-BR" b="1" dirty="0">
                <a:solidFill>
                  <a:srgbClr val="FFFFFF"/>
                </a:solidFill>
                <a:sym typeface="Trebuchet MS" pitchFamily="34" charset="0"/>
              </a:rPr>
              <a:t>Azul-turquesa,Cor de Ênfase 5 - Tom Claro</a:t>
            </a: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 (terceira linha, sexta opção a partir da esquerda).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40508C77-2223-4689-92AB-0A2F2DD4DDB9}" type="slidenum">
              <a:rPr lang="en-US">
                <a:solidFill>
                  <a:srgbClr val="FFFFFF"/>
                </a:solidFill>
                <a:sym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>
              <a:solidFill>
                <a:srgbClr val="FFFFFF"/>
              </a:solidFill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4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8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86275"/>
            <a:ext cx="9144000" cy="237172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H="1">
            <a:off x="0" y="0"/>
            <a:ext cx="9144000" cy="1236663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652463"/>
            <a:ext cx="9144000" cy="1308100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flipH="1">
            <a:off x="0" y="5207000"/>
            <a:ext cx="9144000" cy="928688"/>
          </a:xfrm>
          <a:custGeom>
            <a:avLst/>
            <a:gdLst>
              <a:gd name="T0" fmla="*/ 2880 w 2880"/>
              <a:gd name="T1" fmla="*/ 226 h 469"/>
              <a:gd name="T2" fmla="*/ 2880 w 2880"/>
              <a:gd name="T3" fmla="*/ 469 h 469"/>
              <a:gd name="T4" fmla="*/ 2303 w 2880"/>
              <a:gd name="T5" fmla="*/ 197 h 469"/>
              <a:gd name="T6" fmla="*/ 1214 w 2880"/>
              <a:gd name="T7" fmla="*/ 337 h 469"/>
              <a:gd name="T8" fmla="*/ 0 w 2880"/>
              <a:gd name="T9" fmla="*/ 255 h 469"/>
              <a:gd name="T10" fmla="*/ 0 w 2880"/>
              <a:gd name="T11" fmla="*/ 80 h 469"/>
              <a:gd name="T12" fmla="*/ 1205 w 2880"/>
              <a:gd name="T13" fmla="*/ 309 h 469"/>
              <a:gd name="T14" fmla="*/ 2323 w 2880"/>
              <a:gd name="T15" fmla="*/ 6 h 469"/>
              <a:gd name="T16" fmla="*/ 288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2880" y="226"/>
                </a:moveTo>
                <a:cubicBezTo>
                  <a:pt x="2880" y="469"/>
                  <a:pt x="2880" y="469"/>
                  <a:pt x="2880" y="469"/>
                </a:cubicBezTo>
                <a:cubicBezTo>
                  <a:pt x="2880" y="469"/>
                  <a:pt x="2756" y="214"/>
                  <a:pt x="2303" y="197"/>
                </a:cubicBezTo>
                <a:cubicBezTo>
                  <a:pt x="1984" y="186"/>
                  <a:pt x="1688" y="291"/>
                  <a:pt x="1214" y="337"/>
                </a:cubicBezTo>
                <a:cubicBezTo>
                  <a:pt x="437" y="412"/>
                  <a:pt x="0" y="255"/>
                  <a:pt x="0" y="25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904" y="335"/>
                  <a:pt x="1205" y="309"/>
                </a:cubicBezTo>
                <a:cubicBezTo>
                  <a:pt x="1486" y="285"/>
                  <a:pt x="2001" y="11"/>
                  <a:pt x="2323" y="6"/>
                </a:cubicBezTo>
                <a:cubicBezTo>
                  <a:pt x="2645" y="0"/>
                  <a:pt x="2880" y="226"/>
                  <a:pt x="288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H="1">
            <a:off x="0" y="4792663"/>
            <a:ext cx="9144000" cy="1311275"/>
          </a:xfrm>
          <a:custGeom>
            <a:avLst/>
            <a:gdLst>
              <a:gd name="T0" fmla="*/ 0 w 2880"/>
              <a:gd name="T1" fmla="*/ 226 h 469"/>
              <a:gd name="T2" fmla="*/ 0 w 2880"/>
              <a:gd name="T3" fmla="*/ 469 h 469"/>
              <a:gd name="T4" fmla="*/ 577 w 2880"/>
              <a:gd name="T5" fmla="*/ 197 h 469"/>
              <a:gd name="T6" fmla="*/ 1666 w 2880"/>
              <a:gd name="T7" fmla="*/ 336 h 469"/>
              <a:gd name="T8" fmla="*/ 2880 w 2880"/>
              <a:gd name="T9" fmla="*/ 254 h 469"/>
              <a:gd name="T10" fmla="*/ 2880 w 2880"/>
              <a:gd name="T11" fmla="*/ 79 h 469"/>
              <a:gd name="T12" fmla="*/ 1675 w 2880"/>
              <a:gd name="T13" fmla="*/ 308 h 469"/>
              <a:gd name="T14" fmla="*/ 557 w 2880"/>
              <a:gd name="T15" fmla="*/ 5 h 469"/>
              <a:gd name="T16" fmla="*/ 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0" y="226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124" y="213"/>
                  <a:pt x="577" y="197"/>
                </a:cubicBezTo>
                <a:cubicBezTo>
                  <a:pt x="896" y="185"/>
                  <a:pt x="1192" y="290"/>
                  <a:pt x="1666" y="336"/>
                </a:cubicBezTo>
                <a:cubicBezTo>
                  <a:pt x="2443" y="412"/>
                  <a:pt x="2880" y="254"/>
                  <a:pt x="2880" y="254"/>
                </a:cubicBezTo>
                <a:cubicBezTo>
                  <a:pt x="2880" y="79"/>
                  <a:pt x="2880" y="79"/>
                  <a:pt x="2880" y="79"/>
                </a:cubicBezTo>
                <a:cubicBezTo>
                  <a:pt x="2880" y="79"/>
                  <a:pt x="1976" y="334"/>
                  <a:pt x="1675" y="308"/>
                </a:cubicBezTo>
                <a:cubicBezTo>
                  <a:pt x="1395" y="284"/>
                  <a:pt x="879" y="11"/>
                  <a:pt x="557" y="5"/>
                </a:cubicBezTo>
                <a:cubicBezTo>
                  <a:pt x="235" y="0"/>
                  <a:pt x="0" y="226"/>
                  <a:pt x="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0" y="1825625"/>
            <a:ext cx="9144000" cy="787400"/>
            <a:chOff x="0" y="1757974"/>
            <a:chExt cx="9144000" cy="787591"/>
          </a:xfrm>
        </p:grpSpPr>
        <p:sp>
          <p:nvSpPr>
            <p:cNvPr id="11" name="Rectangle 10"/>
            <p:cNvSpPr/>
            <p:nvPr/>
          </p:nvSpPr>
          <p:spPr>
            <a:xfrm>
              <a:off x="0" y="1757974"/>
              <a:ext cx="9144000" cy="3271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232752"/>
              <a:ext cx="9144000" cy="13814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2499517"/>
              <a:ext cx="9144000" cy="4604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 flipH="1">
            <a:off x="236538" y="3638550"/>
            <a:ext cx="885825" cy="3138488"/>
            <a:chOff x="-1028119" y="544938"/>
            <a:chExt cx="1194223" cy="4229538"/>
          </a:xfrm>
        </p:grpSpPr>
        <p:sp>
          <p:nvSpPr>
            <p:cNvPr id="15" name="Oval 14"/>
            <p:cNvSpPr/>
            <p:nvPr/>
          </p:nvSpPr>
          <p:spPr>
            <a:xfrm>
              <a:off x="-837642" y="3672699"/>
              <a:ext cx="699840" cy="6995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-1028119" y="1477704"/>
              <a:ext cx="663457" cy="66320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1019558" y="782409"/>
              <a:ext cx="1108616" cy="110819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662147" y="2307780"/>
              <a:ext cx="380953" cy="38294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364662" y="2650079"/>
              <a:ext cx="530766" cy="53270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788418" y="4263166"/>
              <a:ext cx="385233" cy="3850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-672848" y="1066945"/>
              <a:ext cx="126272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-225549" y="3056560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-353960" y="1665969"/>
              <a:ext cx="190476" cy="19040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-914689" y="2667194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-850483" y="3112184"/>
              <a:ext cx="62065" cy="6204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-465250" y="2588038"/>
              <a:ext cx="62065" cy="6204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-820520" y="3602100"/>
              <a:ext cx="273944" cy="27384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-443848" y="544938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-869745" y="722507"/>
              <a:ext cx="64206" cy="6418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-368942" y="3980769"/>
              <a:ext cx="62066" cy="6418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-306876" y="4648252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104"/>
          <p:cNvGrpSpPr>
            <a:grpSpLocks/>
          </p:cNvGrpSpPr>
          <p:nvPr/>
        </p:nvGrpSpPr>
        <p:grpSpPr bwMode="auto">
          <a:xfrm>
            <a:off x="88900" y="12700"/>
            <a:ext cx="7907338" cy="3467100"/>
            <a:chOff x="-1028119" y="544938"/>
            <a:chExt cx="9643677" cy="4229538"/>
          </a:xfrm>
        </p:grpSpPr>
        <p:sp>
          <p:nvSpPr>
            <p:cNvPr id="33" name="Oval 32"/>
            <p:cNvSpPr/>
            <p:nvPr/>
          </p:nvSpPr>
          <p:spPr>
            <a:xfrm>
              <a:off x="-838382" y="3672550"/>
              <a:ext cx="700865" cy="69911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-1028119" y="1478380"/>
              <a:ext cx="662144" cy="66231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-1020375" y="783141"/>
              <a:ext cx="1109382" cy="110773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-662197" y="2307246"/>
              <a:ext cx="381410" cy="38344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-365975" y="2650025"/>
              <a:ext cx="532426" cy="53256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-788044" y="4263213"/>
              <a:ext cx="385283" cy="38538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-673813" y="1065884"/>
              <a:ext cx="127782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-226577" y="3054774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-352422" y="1666231"/>
              <a:ext cx="189737" cy="189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-913889" y="2667453"/>
              <a:ext cx="125845" cy="12588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-851934" y="3110936"/>
              <a:ext cx="63890" cy="6390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-466652" y="2588053"/>
              <a:ext cx="63892" cy="6197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-819021" y="3602833"/>
              <a:ext cx="272990" cy="2730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-443419" y="544938"/>
              <a:ext cx="127782" cy="12588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-869359" y="723105"/>
              <a:ext cx="63892" cy="6390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-369848" y="3980469"/>
              <a:ext cx="63892" cy="6390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-305956" y="4648598"/>
              <a:ext cx="125845" cy="12587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39406" y="850921"/>
              <a:ext cx="381411" cy="38151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7695" y="1948975"/>
              <a:ext cx="189737" cy="19172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8489711" y="670818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41469" y="947751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224516" y="628212"/>
              <a:ext cx="189737" cy="189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8823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94733"/>
            <a:ext cx="7772400" cy="877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74BEE1E-2C7A-4CD1-8775-3074F6A990DF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92A31A7-9D8E-4A22-8C03-473FA25883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638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9332"/>
            <a:ext cx="5111750" cy="4978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099"/>
            <a:ext cx="2322513" cy="4983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1897B-F388-43F2-A724-B8D709F61297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3409-E09B-42A9-B68E-C17DA42BBB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828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1" y="1507067"/>
            <a:ext cx="7543800" cy="3852334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01734"/>
            <a:ext cx="7560733" cy="10165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3AE1-5117-4FAA-AFE1-2D10B125C0C7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40CA-08C5-4FE0-8BEF-1D8CD0CCC9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2844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5D51-AB84-4515-BD82-09E77D6CFC2D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1176-EC6C-4777-9480-3AFD929BCD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387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Green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ippling Water Loop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0" y="0"/>
            <a:ext cx="9144000" cy="1371600"/>
            <a:chOff x="0" y="-1"/>
            <a:chExt cx="9144000" cy="1371601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88900" y="12700"/>
            <a:ext cx="7907338" cy="3467100"/>
            <a:chOff x="-1028119" y="544938"/>
            <a:chExt cx="9643677" cy="4229538"/>
          </a:xfrm>
        </p:grpSpPr>
        <p:sp>
          <p:nvSpPr>
            <p:cNvPr id="11" name="Oval 10"/>
            <p:cNvSpPr/>
            <p:nvPr/>
          </p:nvSpPr>
          <p:spPr>
            <a:xfrm>
              <a:off x="-838382" y="3672550"/>
              <a:ext cx="700865" cy="69911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1028119" y="1478380"/>
              <a:ext cx="662144" cy="66231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1020375" y="783141"/>
              <a:ext cx="1109382" cy="110773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662197" y="2307246"/>
              <a:ext cx="381410" cy="38344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365975" y="2650025"/>
              <a:ext cx="532426" cy="53256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-788044" y="4263213"/>
              <a:ext cx="385283" cy="38538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673813" y="1065884"/>
              <a:ext cx="127782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226577" y="3054774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352422" y="1666231"/>
              <a:ext cx="189737" cy="189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913889" y="2667453"/>
              <a:ext cx="125845" cy="12588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-851934" y="3110936"/>
              <a:ext cx="63890" cy="6390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-466652" y="2588053"/>
              <a:ext cx="63892" cy="6197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-819021" y="3602833"/>
              <a:ext cx="272990" cy="2730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-443419" y="544938"/>
              <a:ext cx="127782" cy="12588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-869359" y="723105"/>
              <a:ext cx="63892" cy="6390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-369848" y="3980469"/>
              <a:ext cx="63892" cy="6390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-305956" y="4648598"/>
              <a:ext cx="125845" cy="12587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439406" y="850921"/>
              <a:ext cx="381411" cy="38151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097695" y="1948975"/>
              <a:ext cx="189737" cy="19172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489711" y="670818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41469" y="947751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224516" y="628212"/>
              <a:ext cx="189737" cy="189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3" name="Freeform 5"/>
          <p:cNvSpPr>
            <a:spLocks/>
          </p:cNvSpPr>
          <p:nvPr/>
        </p:nvSpPr>
        <p:spPr bwMode="auto">
          <a:xfrm>
            <a:off x="0" y="6515100"/>
            <a:ext cx="9144000" cy="350838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" name="Group 106"/>
          <p:cNvGrpSpPr>
            <a:grpSpLocks/>
          </p:cNvGrpSpPr>
          <p:nvPr/>
        </p:nvGrpSpPr>
        <p:grpSpPr bwMode="auto">
          <a:xfrm flipH="1">
            <a:off x="236538" y="3638550"/>
            <a:ext cx="885825" cy="3138488"/>
            <a:chOff x="-1028119" y="544938"/>
            <a:chExt cx="1194223" cy="4229538"/>
          </a:xfrm>
        </p:grpSpPr>
        <p:sp>
          <p:nvSpPr>
            <p:cNvPr id="35" name="Oval 34"/>
            <p:cNvSpPr/>
            <p:nvPr/>
          </p:nvSpPr>
          <p:spPr>
            <a:xfrm>
              <a:off x="-837642" y="3672699"/>
              <a:ext cx="699840" cy="6995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-1028119" y="1477704"/>
              <a:ext cx="663457" cy="66320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-1019558" y="782409"/>
              <a:ext cx="1108616" cy="110819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-662147" y="2307780"/>
              <a:ext cx="380953" cy="38294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-364662" y="2650079"/>
              <a:ext cx="530766" cy="53270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-788418" y="4263166"/>
              <a:ext cx="385233" cy="3850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-672848" y="1066945"/>
              <a:ext cx="126272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-225549" y="3056560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-353960" y="1665969"/>
              <a:ext cx="190476" cy="19040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-914689" y="2667194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-850483" y="3112184"/>
              <a:ext cx="62065" cy="6204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-465250" y="2588038"/>
              <a:ext cx="62065" cy="6204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-820520" y="3602100"/>
              <a:ext cx="273944" cy="27384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-443848" y="544938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-869745" y="722507"/>
              <a:ext cx="64206" cy="6418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-368942" y="3980769"/>
              <a:ext cx="62066" cy="6418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-306876" y="4648252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D947-E8E1-4BF0-95E0-3874CC21A03B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EED8-7645-422D-BA79-8DC6DB72C7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5713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Purple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ippling Water Loop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0" y="0"/>
            <a:ext cx="9144000" cy="1371600"/>
            <a:chOff x="0" y="-1"/>
            <a:chExt cx="9144000" cy="1371601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88900" y="12700"/>
            <a:ext cx="7907338" cy="3467100"/>
            <a:chOff x="-1028119" y="544938"/>
            <a:chExt cx="9643677" cy="4229538"/>
          </a:xfrm>
        </p:grpSpPr>
        <p:sp>
          <p:nvSpPr>
            <p:cNvPr id="11" name="Oval 10"/>
            <p:cNvSpPr/>
            <p:nvPr/>
          </p:nvSpPr>
          <p:spPr>
            <a:xfrm>
              <a:off x="-838382" y="3672550"/>
              <a:ext cx="700865" cy="69911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1028119" y="1478380"/>
              <a:ext cx="662144" cy="66231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1020375" y="783141"/>
              <a:ext cx="1109382" cy="110773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662197" y="2307246"/>
              <a:ext cx="381410" cy="38344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365975" y="2650025"/>
              <a:ext cx="532426" cy="53256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-788044" y="4263213"/>
              <a:ext cx="385283" cy="38538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673813" y="1065884"/>
              <a:ext cx="127782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226577" y="3054774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352422" y="1666231"/>
              <a:ext cx="189737" cy="189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913889" y="2667453"/>
              <a:ext cx="125845" cy="12588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-851934" y="3110936"/>
              <a:ext cx="63890" cy="6390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-466652" y="2588053"/>
              <a:ext cx="63892" cy="6197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-819021" y="3602833"/>
              <a:ext cx="272990" cy="2730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-443419" y="544938"/>
              <a:ext cx="127782" cy="12588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-869359" y="723105"/>
              <a:ext cx="63892" cy="6390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-369848" y="3980469"/>
              <a:ext cx="63892" cy="6390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-305956" y="4648598"/>
              <a:ext cx="125845" cy="12587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439406" y="850921"/>
              <a:ext cx="381411" cy="38151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097695" y="1948975"/>
              <a:ext cx="189737" cy="19172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489711" y="670818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41469" y="947751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224516" y="628212"/>
              <a:ext cx="189737" cy="189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3" name="Freeform 5"/>
          <p:cNvSpPr>
            <a:spLocks/>
          </p:cNvSpPr>
          <p:nvPr/>
        </p:nvSpPr>
        <p:spPr bwMode="auto">
          <a:xfrm>
            <a:off x="0" y="6515100"/>
            <a:ext cx="9144000" cy="350838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" name="Group 106"/>
          <p:cNvGrpSpPr>
            <a:grpSpLocks/>
          </p:cNvGrpSpPr>
          <p:nvPr/>
        </p:nvGrpSpPr>
        <p:grpSpPr bwMode="auto">
          <a:xfrm flipH="1">
            <a:off x="236538" y="3638550"/>
            <a:ext cx="885825" cy="3138488"/>
            <a:chOff x="-1028119" y="544938"/>
            <a:chExt cx="1194223" cy="4229538"/>
          </a:xfrm>
        </p:grpSpPr>
        <p:sp>
          <p:nvSpPr>
            <p:cNvPr id="35" name="Oval 34"/>
            <p:cNvSpPr/>
            <p:nvPr/>
          </p:nvSpPr>
          <p:spPr>
            <a:xfrm>
              <a:off x="-837642" y="3672699"/>
              <a:ext cx="699840" cy="6995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-1028119" y="1477704"/>
              <a:ext cx="663457" cy="66320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-1019558" y="782409"/>
              <a:ext cx="1108616" cy="110819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-662147" y="2307780"/>
              <a:ext cx="380953" cy="38294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-364662" y="2650079"/>
              <a:ext cx="530766" cy="53270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-788418" y="4263166"/>
              <a:ext cx="385233" cy="3850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-672848" y="1066945"/>
              <a:ext cx="126272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-225549" y="3056560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-353960" y="1665969"/>
              <a:ext cx="190476" cy="19040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-914689" y="2667194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-850483" y="3112184"/>
              <a:ext cx="62065" cy="6204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-465250" y="2588038"/>
              <a:ext cx="62065" cy="6204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-820520" y="3602100"/>
              <a:ext cx="273944" cy="27384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-443848" y="544938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-869745" y="722507"/>
              <a:ext cx="64206" cy="6418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-368942" y="3980769"/>
              <a:ext cx="62066" cy="6418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-306876" y="4648252"/>
              <a:ext cx="126270" cy="12622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FFF4-C024-4733-9A1F-EDA5421DC6E4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5F39-8CA7-4D0C-8506-4876283A08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945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9402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75000"/>
            <a:ext cx="9144000" cy="32702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49663"/>
            <a:ext cx="9144000" cy="13811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916363"/>
            <a:ext cx="9144000" cy="4603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88900" y="12700"/>
            <a:ext cx="7907338" cy="3467100"/>
            <a:chOff x="-1028119" y="544938"/>
            <a:chExt cx="9643677" cy="4229538"/>
          </a:xfrm>
        </p:grpSpPr>
        <p:sp>
          <p:nvSpPr>
            <p:cNvPr id="9" name="Oval 8"/>
            <p:cNvSpPr/>
            <p:nvPr/>
          </p:nvSpPr>
          <p:spPr>
            <a:xfrm>
              <a:off x="-838382" y="3672550"/>
              <a:ext cx="700865" cy="69911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028119" y="1478380"/>
              <a:ext cx="662144" cy="66231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-1020375" y="783141"/>
              <a:ext cx="1109382" cy="110773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662197" y="2307246"/>
              <a:ext cx="381410" cy="38344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365975" y="2650025"/>
              <a:ext cx="532426" cy="53256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788044" y="4263213"/>
              <a:ext cx="385283" cy="38538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673813" y="1065884"/>
              <a:ext cx="127782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-226577" y="3054774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352422" y="1666231"/>
              <a:ext cx="189737" cy="189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913889" y="2667453"/>
              <a:ext cx="125845" cy="12588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851934" y="3110936"/>
              <a:ext cx="63890" cy="6390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466652" y="2588053"/>
              <a:ext cx="63892" cy="6197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-819021" y="3602833"/>
              <a:ext cx="272990" cy="2730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-443419" y="544938"/>
              <a:ext cx="127782" cy="12588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-869359" y="723105"/>
              <a:ext cx="63892" cy="6390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-369848" y="3980469"/>
              <a:ext cx="63892" cy="6390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-305956" y="4648598"/>
              <a:ext cx="125845" cy="12587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439406" y="850921"/>
              <a:ext cx="381411" cy="381511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097695" y="1948975"/>
              <a:ext cx="189737" cy="19172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489711" y="670818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41469" y="947751"/>
              <a:ext cx="125847" cy="12781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224516" y="628212"/>
              <a:ext cx="189737" cy="189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46" y="46052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446" y="3916392"/>
            <a:ext cx="7772400" cy="6889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FEA3-6F40-4CDA-94B8-D9B41E739284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17EF-4BD8-4476-9214-25946025CA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995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1558925"/>
            <a:ext cx="362267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405" y="1558925"/>
            <a:ext cx="359039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8E42-4534-4A8C-8780-49A049D7FAAB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C7F5-13AA-4863-94B0-BE1C4F50CC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840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457320"/>
            <a:ext cx="3622675" cy="66781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159000"/>
            <a:ext cx="3622675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8647" y="1457320"/>
            <a:ext cx="3624098" cy="6678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8647" y="2159000"/>
            <a:ext cx="3624098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EDD6-64B0-4A90-BD6E-C5F08BC690A7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91AA-60E9-4B86-8681-7BDC8C44DB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011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AF33-EFB1-49AD-A581-30B250779309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7183-08CF-4466-865D-DAD9A75768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116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5462-10A4-45CE-8DB3-18338CB18E61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D071-85D3-4C4C-8DE3-B79DF7894A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8031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675"/>
            <a:ext cx="9144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7650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1A450-10F6-4152-8EE9-ED7C935F7830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7650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765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74639-8718-4B9E-B148-574E5A2A8A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031" name="Group 75"/>
          <p:cNvGrpSpPr>
            <a:grpSpLocks/>
          </p:cNvGrpSpPr>
          <p:nvPr/>
        </p:nvGrpSpPr>
        <p:grpSpPr bwMode="auto">
          <a:xfrm>
            <a:off x="0" y="0"/>
            <a:ext cx="9144000" cy="1371600"/>
            <a:chOff x="0" y="-1"/>
            <a:chExt cx="9144000" cy="1371601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>
            <a:off x="0" y="6515100"/>
            <a:ext cx="9144000" cy="350838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33" name="Group 76"/>
          <p:cNvGrpSpPr>
            <a:grpSpLocks/>
          </p:cNvGrpSpPr>
          <p:nvPr/>
        </p:nvGrpSpPr>
        <p:grpSpPr bwMode="auto">
          <a:xfrm>
            <a:off x="88900" y="12700"/>
            <a:ext cx="7907338" cy="6764338"/>
            <a:chOff x="88654" y="12213"/>
            <a:chExt cx="7907251" cy="6765122"/>
          </a:xfrm>
        </p:grpSpPr>
        <p:grpSp>
          <p:nvGrpSpPr>
            <p:cNvPr id="1036" name="Group 50"/>
            <p:cNvGrpSpPr>
              <a:grpSpLocks/>
            </p:cNvGrpSpPr>
            <p:nvPr/>
          </p:nvGrpSpPr>
          <p:grpSpPr bwMode="auto">
            <a:xfrm>
              <a:off x="88654" y="12213"/>
              <a:ext cx="7907251" cy="3467973"/>
              <a:chOff x="-1028119" y="544938"/>
              <a:chExt cx="9643677" cy="4229538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-838382" y="3672125"/>
                <a:ext cx="700865" cy="6990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-1028119" y="1478253"/>
                <a:ext cx="662144" cy="6622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1020375" y="783108"/>
                <a:ext cx="1109382" cy="11075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-662197" y="2307006"/>
                <a:ext cx="381410" cy="383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-365975" y="2649739"/>
                <a:ext cx="532426" cy="5324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-788044" y="4262708"/>
                <a:ext cx="385283" cy="3853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673813" y="1065814"/>
                <a:ext cx="127782" cy="1277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-226577" y="3054433"/>
                <a:ext cx="125847" cy="1277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-352422" y="1666079"/>
                <a:ext cx="189737" cy="1897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-913889" y="2667165"/>
                <a:ext cx="125845" cy="1258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-851934" y="3110587"/>
                <a:ext cx="63890" cy="638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-466652" y="2587776"/>
                <a:ext cx="63892" cy="619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-819021" y="3602417"/>
                <a:ext cx="272990" cy="2730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-443419" y="544938"/>
                <a:ext cx="127782" cy="1258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-869359" y="723081"/>
                <a:ext cx="63892" cy="639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-369848" y="3980003"/>
                <a:ext cx="63892" cy="639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-305956" y="4648040"/>
                <a:ext cx="125845" cy="1258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439406" y="850879"/>
                <a:ext cx="381411" cy="3814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4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097695" y="1948784"/>
                <a:ext cx="189737" cy="1916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489711" y="670801"/>
                <a:ext cx="125847" cy="1277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41469" y="947696"/>
                <a:ext cx="125847" cy="1277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224516" y="628201"/>
                <a:ext cx="189737" cy="1897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7" name="Group 51"/>
            <p:cNvGrpSpPr>
              <a:grpSpLocks/>
            </p:cNvGrpSpPr>
            <p:nvPr/>
          </p:nvGrpSpPr>
          <p:grpSpPr bwMode="auto">
            <a:xfrm flipH="1">
              <a:off x="236002" y="3637911"/>
              <a:ext cx="886426" cy="3139424"/>
              <a:chOff x="-1028119" y="544938"/>
              <a:chExt cx="1194223" cy="4229538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-837338" y="3672900"/>
                <a:ext cx="699357" cy="6994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-1027684" y="1478305"/>
                <a:ext cx="663000" cy="6630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-1019129" y="783136"/>
                <a:ext cx="1107851" cy="11079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0000"/>
                    </a:schemeClr>
                  </a:gs>
                  <a:gs pos="100000">
                    <a:schemeClr val="tx1">
                      <a:alpha val="2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-661964" y="2308230"/>
                <a:ext cx="380690" cy="382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-364684" y="2650467"/>
                <a:ext cx="530400" cy="5326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-788148" y="4263259"/>
                <a:ext cx="384968" cy="38501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-672658" y="1067620"/>
                <a:ext cx="126185" cy="1262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-225667" y="3056873"/>
                <a:ext cx="126183" cy="1262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-353990" y="1666535"/>
                <a:ext cx="190344" cy="1903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-914332" y="2667578"/>
                <a:ext cx="126183" cy="1262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-850170" y="3112487"/>
                <a:ext cx="62022" cy="620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-465203" y="2588437"/>
                <a:ext cx="62022" cy="6203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-820228" y="3602314"/>
                <a:ext cx="273755" cy="2737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-443816" y="545709"/>
                <a:ext cx="126183" cy="1262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-869419" y="723245"/>
                <a:ext cx="64161" cy="64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-368961" y="3980913"/>
                <a:ext cx="62023" cy="641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-306938" y="4648275"/>
                <a:ext cx="126183" cy="1262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981075" y="198438"/>
            <a:ext cx="7705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93800" y="1558925"/>
            <a:ext cx="74930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75" r:id="rId3"/>
    <p:sldLayoutId id="2147483676" r:id="rId4"/>
    <p:sldLayoutId id="214748367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rgbClr val="0082A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82A5"/>
          </a:solidFill>
          <a:latin typeface="Trebuchet MS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82A5"/>
          </a:solidFill>
          <a:latin typeface="Trebuchet MS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82A5"/>
          </a:solidFill>
          <a:latin typeface="Trebuchet MS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82A5"/>
          </a:solidFill>
          <a:latin typeface="Trebuchet MS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82A5"/>
          </a:solidFill>
          <a:latin typeface="Trebuchet MS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82A5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82A5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82A5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ts val="400"/>
        </a:spcBef>
        <a:spcAft>
          <a:spcPct val="0"/>
        </a:spcAft>
        <a:buClr>
          <a:srgbClr val="C5F3FF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ts val="50"/>
        </a:spcBef>
        <a:spcAft>
          <a:spcPct val="0"/>
        </a:spcAft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85000"/>
        </a:lnSpc>
        <a:spcBef>
          <a:spcPts val="50"/>
        </a:spcBef>
        <a:spcAft>
          <a:spcPct val="0"/>
        </a:spcAft>
        <a:buClr>
          <a:schemeClr val="tx1"/>
        </a:buClr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85000"/>
        </a:lnSpc>
        <a:spcBef>
          <a:spcPts val="50"/>
        </a:spcBef>
        <a:spcAft>
          <a:spcPct val="0"/>
        </a:spcAft>
        <a:buClr>
          <a:schemeClr val="tx1"/>
        </a:buClr>
        <a:buFont typeface="Calibri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85000"/>
        </a:lnSpc>
        <a:spcBef>
          <a:spcPts val="50"/>
        </a:spcBef>
        <a:spcAft>
          <a:spcPct val="0"/>
        </a:spcAft>
        <a:buClr>
          <a:schemeClr val="tx1"/>
        </a:buClr>
        <a:buFont typeface="Calibri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48643" y="3089506"/>
            <a:ext cx="8414870" cy="1634377"/>
          </a:xfrm>
        </p:spPr>
        <p:txBody>
          <a:bodyPr/>
          <a:lstStyle/>
          <a:p>
            <a:r>
              <a:rPr lang="pt-BR" sz="4000" dirty="0" smtClean="0">
                <a:solidFill>
                  <a:srgbClr val="000000"/>
                </a:solidFill>
                <a:sym typeface="Trebuchet MS" pitchFamily="34" charset="0"/>
              </a:rPr>
              <a:t>E.E.E.F.M.</a:t>
            </a:r>
            <a:r>
              <a:rPr lang="pt-BR" sz="4000" dirty="0">
                <a:solidFill>
                  <a:srgbClr val="000000"/>
                </a:solidFill>
                <a:sym typeface="Trebuchet MS" pitchFamily="34" charset="0"/>
              </a:rPr>
              <a:t> </a:t>
            </a:r>
            <a:r>
              <a:rPr lang="pt-BR" sz="4000" dirty="0" err="1">
                <a:solidFill>
                  <a:srgbClr val="000000"/>
                </a:solidFill>
                <a:sym typeface="Trebuchet MS" pitchFamily="34" charset="0"/>
              </a:rPr>
              <a:t>Profª</a:t>
            </a:r>
            <a:r>
              <a:rPr lang="pt-BR" sz="4000" dirty="0">
                <a:solidFill>
                  <a:srgbClr val="000000"/>
                </a:solidFill>
                <a:sym typeface="Trebuchet MS" pitchFamily="34" charset="0"/>
              </a:rPr>
              <a:t> Filomena </a:t>
            </a:r>
            <a:r>
              <a:rPr lang="pt-BR" sz="4000" dirty="0" err="1">
                <a:solidFill>
                  <a:srgbClr val="000000"/>
                </a:solidFill>
                <a:sym typeface="Trebuchet MS" pitchFamily="34" charset="0"/>
              </a:rPr>
              <a:t>Quitiba</a:t>
            </a:r>
            <a:r>
              <a:rPr lang="pt-BR" dirty="0">
                <a:solidFill>
                  <a:srgbClr val="000000"/>
                </a:solidFill>
                <a:ea typeface="+mj-lt"/>
                <a:cs typeface="+mj-lt"/>
              </a:rPr>
              <a:t/>
            </a:r>
            <a:br>
              <a:rPr lang="pt-BR" dirty="0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pt-BR" dirty="0">
                <a:solidFill>
                  <a:srgbClr val="000000"/>
                </a:solidFill>
                <a:ea typeface="+mj-lt"/>
                <a:cs typeface="+mj-lt"/>
                <a:sym typeface="Trebuchet MS" pitchFamily="34" charset="0"/>
              </a:rPr>
              <a:t/>
            </a:r>
            <a:br>
              <a:rPr lang="pt-BR" dirty="0">
                <a:solidFill>
                  <a:srgbClr val="000000"/>
                </a:solidFill>
                <a:ea typeface="+mj-lt"/>
                <a:cs typeface="+mj-lt"/>
                <a:sym typeface="Trebuchet MS" pitchFamily="34" charset="0"/>
              </a:rPr>
            </a:br>
            <a:r>
              <a:rPr lang="pt-BR" dirty="0">
                <a:solidFill>
                  <a:srgbClr val="FFFFFF"/>
                </a:solidFill>
                <a:sym typeface="Trebuchet MS" pitchFamily="34" charset="0"/>
              </a:rPr>
              <a:t> </a:t>
            </a:r>
            <a:r>
              <a:rPr lang="pt-BR" dirty="0">
                <a:ea typeface="+mj-lt"/>
                <a:cs typeface="+mj-lt"/>
              </a:rPr>
              <a:t/>
            </a:r>
            <a:br>
              <a:rPr lang="pt-BR" dirty="0">
                <a:ea typeface="+mj-lt"/>
                <a:cs typeface="+mj-lt"/>
              </a:rPr>
            </a:br>
            <a:endParaRPr lang="pt-BR" dirty="0">
              <a:solidFill>
                <a:srgbClr val="FFFFFF"/>
              </a:solidFill>
            </a:endParaRPr>
          </a:p>
          <a:p>
            <a:r>
              <a:rPr lang="pt-BR" dirty="0">
                <a:solidFill>
                  <a:srgbClr val="000000"/>
                </a:solidFill>
                <a:sym typeface="Trebuchet MS" pitchFamily="34" charset="0"/>
              </a:rPr>
              <a:t>A água como fonte de Geração de Energia Hidrelétrica</a:t>
            </a:r>
            <a:r>
              <a:rPr lang="pt-BR" dirty="0">
                <a:solidFill>
                  <a:srgbClr val="000000"/>
                </a:solidFill>
                <a:ea typeface="+mj-lt"/>
                <a:cs typeface="+mj-lt"/>
              </a:rPr>
              <a:t/>
            </a:r>
            <a:br>
              <a:rPr lang="pt-BR" dirty="0">
                <a:solidFill>
                  <a:srgbClr val="000000"/>
                </a:solidFill>
                <a:ea typeface="+mj-lt"/>
                <a:cs typeface="+mj-lt"/>
              </a:rPr>
            </a:br>
            <a:endParaRPr lang="pt-BR" sz="4800" dirty="0">
              <a:solidFill>
                <a:srgbClr val="000000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6288638-0A27-4CD3-B158-3192C6191C6D}"/>
              </a:ext>
            </a:extLst>
          </p:cNvPr>
          <p:cNvSpPr/>
          <p:nvPr/>
        </p:nvSpPr>
        <p:spPr>
          <a:xfrm>
            <a:off x="1053548" y="443451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ALUNOS</a:t>
            </a:r>
            <a:r>
              <a:rPr lang="pt-BR" sz="2400" b="1" dirty="0">
                <a:solidFill>
                  <a:schemeClr val="bg1"/>
                </a:solidFill>
              </a:rPr>
              <a:t>:</a:t>
            </a:r>
          </a:p>
          <a:p>
            <a:r>
              <a:rPr lang="pt-BR" dirty="0">
                <a:solidFill>
                  <a:schemeClr val="bg1"/>
                </a:solidFill>
              </a:rPr>
              <a:t>Bruna Medeiros</a:t>
            </a:r>
          </a:p>
          <a:p>
            <a:r>
              <a:rPr lang="pt-BR" dirty="0">
                <a:solidFill>
                  <a:schemeClr val="bg1"/>
                </a:solidFill>
              </a:rPr>
              <a:t>Carlos Emanuel</a:t>
            </a:r>
          </a:p>
          <a:p>
            <a:r>
              <a:rPr lang="pt-BR" dirty="0">
                <a:solidFill>
                  <a:schemeClr val="bg1"/>
                </a:solidFill>
              </a:rPr>
              <a:t>Diana Clara</a:t>
            </a:r>
          </a:p>
          <a:p>
            <a:r>
              <a:rPr lang="pt-BR" dirty="0">
                <a:solidFill>
                  <a:schemeClr val="bg1"/>
                </a:solidFill>
              </a:rPr>
              <a:t>Luan Farias</a:t>
            </a:r>
          </a:p>
          <a:p>
            <a:r>
              <a:rPr lang="pt-BR" dirty="0" err="1">
                <a:solidFill>
                  <a:schemeClr val="bg1"/>
                </a:solidFill>
              </a:rPr>
              <a:t>Luandra</a:t>
            </a:r>
            <a:r>
              <a:rPr lang="pt-BR" dirty="0">
                <a:solidFill>
                  <a:schemeClr val="bg1"/>
                </a:solidFill>
              </a:rPr>
              <a:t> Jade</a:t>
            </a:r>
          </a:p>
          <a:p>
            <a:r>
              <a:rPr lang="pt-BR" dirty="0" err="1">
                <a:solidFill>
                  <a:schemeClr val="bg1"/>
                </a:solidFill>
              </a:rPr>
              <a:t>Thalis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Sangali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EDDAE79-8280-4002-AA0D-C99DE4A3A43A}"/>
              </a:ext>
            </a:extLst>
          </p:cNvPr>
          <p:cNvSpPr/>
          <p:nvPr/>
        </p:nvSpPr>
        <p:spPr>
          <a:xfrm>
            <a:off x="3944453" y="50408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7DEA"/>
                </a:solidFill>
              </a:rPr>
              <a:t>Turma: 2ºM03</a:t>
            </a:r>
            <a:br>
              <a:rPr lang="pt-BR" dirty="0">
                <a:solidFill>
                  <a:srgbClr val="007DEA"/>
                </a:solidFill>
              </a:rPr>
            </a:br>
            <a:r>
              <a:rPr lang="pt-BR" dirty="0">
                <a:solidFill>
                  <a:srgbClr val="007DEA"/>
                </a:solidFill>
              </a:rPr>
              <a:t>Professora: </a:t>
            </a:r>
            <a:r>
              <a:rPr lang="pt-BR" dirty="0" err="1">
                <a:solidFill>
                  <a:srgbClr val="007DEA"/>
                </a:solidFill>
              </a:rPr>
              <a:t>C</a:t>
            </a:r>
            <a:r>
              <a:rPr lang="pt-BR" dirty="0" err="1" smtClean="0">
                <a:solidFill>
                  <a:srgbClr val="007DEA"/>
                </a:solidFill>
              </a:rPr>
              <a:t>hirlei</a:t>
            </a:r>
            <a:r>
              <a:rPr lang="pt-BR" dirty="0">
                <a:solidFill>
                  <a:srgbClr val="007DEA"/>
                </a:solidFill>
              </a:rPr>
              <a:t> </a:t>
            </a:r>
            <a:br>
              <a:rPr lang="pt-BR" dirty="0">
                <a:solidFill>
                  <a:srgbClr val="007DEA"/>
                </a:solidFill>
              </a:rPr>
            </a:br>
            <a:r>
              <a:rPr lang="pt-BR" dirty="0">
                <a:solidFill>
                  <a:srgbClr val="007DEA"/>
                </a:solidFill>
              </a:rPr>
              <a:t/>
            </a:r>
            <a:br>
              <a:rPr lang="pt-BR" dirty="0">
                <a:solidFill>
                  <a:srgbClr val="007DEA"/>
                </a:solidFill>
              </a:rPr>
            </a:br>
            <a:r>
              <a:rPr lang="pt-BR" dirty="0" smtClean="0">
                <a:solidFill>
                  <a:srgbClr val="007DEA"/>
                </a:solidFill>
              </a:rPr>
              <a:t>Disciplina</a:t>
            </a:r>
            <a:r>
              <a:rPr lang="pt-BR" dirty="0">
                <a:solidFill>
                  <a:srgbClr val="007DEA"/>
                </a:solidFill>
              </a:rPr>
              <a:t>: </a:t>
            </a:r>
            <a:r>
              <a:rPr lang="pt-BR" dirty="0" smtClean="0">
                <a:solidFill>
                  <a:srgbClr val="007DEA"/>
                </a:solidFill>
              </a:rPr>
              <a:t>Química</a:t>
            </a:r>
            <a:r>
              <a:rPr lang="pt-BR" dirty="0">
                <a:solidFill>
                  <a:srgbClr val="007DEA"/>
                </a:solidFill>
              </a:rPr>
              <a:t> 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pt-BR" dirty="0">
                <a:sym typeface="Trebuchet MS" pitchFamily="34" charset="0"/>
              </a:rPr>
              <a:t>Introdução: 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8" y="3636819"/>
            <a:ext cx="2630053" cy="2345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1194956" y="1745961"/>
            <a:ext cx="7429500" cy="4859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Definida como um conjunto de obras e equipamentos de diversas áreas.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Construções de usinas.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22" y="3969327"/>
            <a:ext cx="2981413" cy="21345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45" y="3719945"/>
            <a:ext cx="2795155" cy="21924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pt-BR" dirty="0">
                <a:sym typeface="Trebuchet MS" pitchFamily="34" charset="0"/>
              </a:rPr>
              <a:t>Como ocorre</a:t>
            </a:r>
            <a:r>
              <a:rPr lang="pt-BR" dirty="0"/>
              <a:t>:</a:t>
            </a:r>
            <a:endParaRPr lang="pt-BR" dirty="0">
              <a:sym typeface="Trebuchet MS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21064" y="1631662"/>
            <a:ext cx="7493000" cy="4859338"/>
          </a:xfrm>
        </p:spPr>
        <p:txBody>
          <a:bodyPr/>
          <a:lstStyle/>
          <a:p>
            <a:r>
              <a:rPr lang="pt-BR" sz="2000" dirty="0">
                <a:solidFill>
                  <a:srgbClr val="FFFFFF"/>
                </a:solidFill>
                <a:sym typeface="Trebuchet MS" pitchFamily="34" charset="0"/>
              </a:rPr>
              <a:t>A força da água em movimento é conhecida como energia potencial.</a:t>
            </a:r>
          </a:p>
          <a:p>
            <a:r>
              <a:rPr lang="pt-BR" sz="2000" dirty="0">
                <a:solidFill>
                  <a:srgbClr val="FFFFFF"/>
                </a:solidFill>
                <a:sym typeface="Trebuchet MS" pitchFamily="34" charset="0"/>
              </a:rPr>
              <a:t>Transformação de energia mecânica em energia elétrica.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3013361"/>
            <a:ext cx="6328064" cy="324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pt-BR" dirty="0">
                <a:sym typeface="Trebuchet MS" pitchFamily="34" charset="0"/>
              </a:rPr>
              <a:t>Vantagens e Desvantagens: 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83409" y="1683616"/>
            <a:ext cx="7493000" cy="3106593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>
                <a:solidFill>
                  <a:srgbClr val="FFFFFF"/>
                </a:solidFill>
                <a:sym typeface="Trebuchet MS" pitchFamily="34" charset="0"/>
              </a:rPr>
              <a:t>Vantagens:</a:t>
            </a:r>
            <a:endParaRPr lang="pt-BR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FF"/>
                </a:solidFill>
                <a:sym typeface="Trebuchet MS" pitchFamily="34" charset="0"/>
              </a:rPr>
              <a:t>Fonte renovável;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FF"/>
                </a:solidFill>
                <a:sym typeface="Trebuchet MS" pitchFamily="34" charset="0"/>
              </a:rPr>
              <a:t>Não polui o ar.  </a:t>
            </a:r>
            <a:endParaRPr lang="pt-BR" sz="20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FFFFFF"/>
                </a:solidFill>
                <a:sym typeface="Trebuchet MS" pitchFamily="34" charset="0"/>
              </a:rPr>
              <a:t>Desvantagens:</a:t>
            </a:r>
            <a:endParaRPr lang="pt-BR" sz="2000" b="1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FF"/>
                </a:solidFill>
                <a:sym typeface="Trebuchet MS" pitchFamily="34" charset="0"/>
              </a:rPr>
              <a:t>Expropriação de comunidades;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FFFF"/>
                </a:solidFill>
                <a:sym typeface="Trebuchet MS" pitchFamily="34" charset="0"/>
              </a:rPr>
              <a:t>Desmatamento.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39" y="4170805"/>
            <a:ext cx="2753591" cy="2213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29" y="4299257"/>
            <a:ext cx="2313709" cy="20470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91" y="4249881"/>
            <a:ext cx="2597729" cy="2052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Usinas Hidrelétricas no Brasil</a:t>
            </a:r>
          </a:p>
        </p:txBody>
      </p:sp>
      <p:pic>
        <p:nvPicPr>
          <p:cNvPr id="4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2" y="2628900"/>
            <a:ext cx="2940628" cy="32557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44" y="2753591"/>
            <a:ext cx="2774374" cy="30437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73" y="2237508"/>
            <a:ext cx="2815935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9269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Charge: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28" y="1745673"/>
            <a:ext cx="6452754" cy="4395355"/>
          </a:xfrm>
        </p:spPr>
      </p:pic>
    </p:spTree>
    <p:extLst>
      <p:ext uri="{BB962C8B-B14F-4D97-AF65-F5344CB8AC3E}">
        <p14:creationId xmlns:p14="http://schemas.microsoft.com/office/powerpoint/2010/main" val="378904922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ENEM: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500" y="1455014"/>
            <a:ext cx="7493000" cy="5049693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ENEM 2009- Questão 8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A economia moderna depende da disponibilidade de muita energia em diferentes formas, para funcionar e crescer. No Brasil, o consumo total de energia pelas indústrias cresceu mais de quatro vezes no período entre 1970 e 2005. Enquanto os investimentos em energias limpas e renováveis, como solar e eólica, ainda são incipientes, ao se avaliar a possibilidade de instalação de usinas geradoras de energia elétrica, diversos fatores devem ser levados em consideração, tais como os impactos causados ao ambiente e às populações locais. </a:t>
            </a:r>
            <a:br>
              <a:rPr lang="pt-BR" sz="1400" dirty="0"/>
            </a:br>
            <a:endParaRPr lang="pt-BR" sz="1400" dirty="0"/>
          </a:p>
          <a:p>
            <a:pPr marL="0" indent="0">
              <a:buNone/>
            </a:pPr>
            <a:r>
              <a:rPr lang="pt-BR" sz="1400" dirty="0"/>
              <a:t>RICARDO, B.; CAMPANILI, M. </a:t>
            </a:r>
            <a:r>
              <a:rPr lang="pt-BR" sz="1400" b="1" dirty="0"/>
              <a:t>Almanaque Brasil Socioambiental.</a:t>
            </a:r>
            <a:r>
              <a:rPr lang="pt-BR" sz="1400" dirty="0"/>
              <a:t> São Paulo: Instituto Socioambiental, 2007 (adaptado).</a:t>
            </a:r>
            <a:br>
              <a:rPr lang="pt-BR" sz="1400" dirty="0"/>
            </a:br>
            <a:endParaRPr lang="pt-BR" sz="1400" dirty="0"/>
          </a:p>
          <a:p>
            <a:pPr marL="0" indent="0">
              <a:buNone/>
            </a:pPr>
            <a:r>
              <a:rPr lang="pt-BR" sz="1400" b="1" dirty="0"/>
              <a:t>Em uma situação hipotética, optou-se por construir uma usina hidrelétrica em região que abrange diversas quedas d’água em rios cercados por mata, alegando-se que causaria impacto ambiental muito menor que uma usina termelétrica. Entre os possíveis impactos da instalação de uma usina hidrelétrica nessa região, inclui-se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400" b="1" dirty="0"/>
              <a:t>A- </a:t>
            </a:r>
            <a:r>
              <a:rPr lang="pt-BR" sz="1400" dirty="0"/>
              <a:t>A poluição da água por metais da usina</a:t>
            </a:r>
            <a:endParaRPr lang="pt-BR" sz="1400" b="1" dirty="0"/>
          </a:p>
          <a:p>
            <a:pPr marL="0" indent="0">
              <a:buNone/>
            </a:pPr>
            <a:r>
              <a:rPr lang="pt-BR" sz="1400" dirty="0"/>
              <a:t>B- A destruição do </a:t>
            </a:r>
            <a:r>
              <a:rPr lang="pt-BR" sz="1400" i="1" dirty="0"/>
              <a:t>habitat</a:t>
            </a:r>
            <a:r>
              <a:rPr lang="pt-BR" sz="1400" dirty="0"/>
              <a:t> de animais terrestres.</a:t>
            </a:r>
          </a:p>
          <a:p>
            <a:pPr marL="0" indent="0">
              <a:buNone/>
            </a:pPr>
            <a:r>
              <a:rPr lang="pt-BR" sz="1400" dirty="0"/>
              <a:t>C- O aumento expressivo na liberação de CO2 para a atmosfera.</a:t>
            </a:r>
          </a:p>
          <a:p>
            <a:pPr marL="0" indent="0">
              <a:buNone/>
            </a:pPr>
            <a:r>
              <a:rPr lang="pt-BR" sz="1400" dirty="0"/>
              <a:t>D- O consumo não renovável de toda água que passa pelas turbinas.</a:t>
            </a:r>
          </a:p>
          <a:p>
            <a:pPr marL="0" indent="0">
              <a:buNone/>
            </a:pPr>
            <a:r>
              <a:rPr lang="pt-BR" sz="1400" dirty="0"/>
              <a:t>E- O aprofundamento no leito do rio, com a menor deposição de resíduos no trecho de rio anterior à represa.</a:t>
            </a:r>
          </a:p>
        </p:txBody>
      </p:sp>
    </p:spTree>
    <p:extLst>
      <p:ext uri="{BB962C8B-B14F-4D97-AF65-F5344CB8AC3E}">
        <p14:creationId xmlns:p14="http://schemas.microsoft.com/office/powerpoint/2010/main" val="3604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394" y="4151641"/>
            <a:ext cx="7697695" cy="2396499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rgbClr val="007DEA"/>
                </a:solidFill>
              </a:rPr>
              <a:t/>
            </a:r>
            <a:br>
              <a:rPr lang="pt-BR" sz="2400" dirty="0">
                <a:solidFill>
                  <a:srgbClr val="007DEA"/>
                </a:solidFill>
              </a:rPr>
            </a:br>
            <a:endParaRPr lang="pt-BR" sz="2400" dirty="0">
              <a:solidFill>
                <a:srgbClr val="007DEA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FC414BA-75A5-4B9D-9306-9C9FD4C767E8}"/>
              </a:ext>
            </a:extLst>
          </p:cNvPr>
          <p:cNvSpPr txBox="1"/>
          <p:nvPr/>
        </p:nvSpPr>
        <p:spPr>
          <a:xfrm>
            <a:off x="2717208" y="752160"/>
            <a:ext cx="40729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dirty="0">
                <a:solidFill>
                  <a:srgbClr val="000000"/>
                </a:solidFill>
              </a:rPr>
              <a:t>Fim </a:t>
            </a:r>
          </a:p>
        </p:txBody>
      </p:sp>
    </p:spTree>
    <p:extLst>
      <p:ext uri="{BB962C8B-B14F-4D97-AF65-F5344CB8AC3E}">
        <p14:creationId xmlns:p14="http://schemas.microsoft.com/office/powerpoint/2010/main" val="55204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ippling_Water_SHIP_TP102741525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8B20B7C-F363-479D-BBB9-CEC27587B3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Ondulações de água (com vídeo)</Template>
  <TotalTime>0</TotalTime>
  <Words>261</Words>
  <Application>Microsoft Office PowerPoint</Application>
  <PresentationFormat>Apresentação na tela (4:3)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Trebuchet MS</vt:lpstr>
      <vt:lpstr>Wingdings</vt:lpstr>
      <vt:lpstr>Rippling_Water_SHIP_TP102741525</vt:lpstr>
      <vt:lpstr>E.E.E.F.M. Profª Filomena Quitiba     A água como fonte de Geração de Energia Hidrelétrica </vt:lpstr>
      <vt:lpstr>Introdução: </vt:lpstr>
      <vt:lpstr>Como ocorre:</vt:lpstr>
      <vt:lpstr>Vantagens e Desvantagens: </vt:lpstr>
      <vt:lpstr>Usinas Hidrelétricas no Brasil</vt:lpstr>
      <vt:lpstr>Charge:</vt:lpstr>
      <vt:lpstr>Questão ENEM:</vt:lpstr>
      <vt:lpstr>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água como fonte de geração de energia hidrelétrica</dc:title>
  <dc:creator/>
  <cp:keywords/>
  <cp:lastModifiedBy/>
  <cp:revision>50</cp:revision>
  <dcterms:created xsi:type="dcterms:W3CDTF">2018-03-27T15:42:56Z</dcterms:created>
  <dcterms:modified xsi:type="dcterms:W3CDTF">2018-04-17T03:23:48Z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TC027415269991</vt:lpwstr>
  </property>
</Properties>
</file>