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94C0-5674-4BA3-B357-B62F40F6DF0E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AA78-F11E-4288-B80A-DF3B4CD82C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94C0-5674-4BA3-B357-B62F40F6DF0E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AA78-F11E-4288-B80A-DF3B4CD82C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94C0-5674-4BA3-B357-B62F40F6DF0E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AA78-F11E-4288-B80A-DF3B4CD82C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94C0-5674-4BA3-B357-B62F40F6DF0E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AA78-F11E-4288-B80A-DF3B4CD82C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94C0-5674-4BA3-B357-B62F40F6DF0E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AA78-F11E-4288-B80A-DF3B4CD82C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94C0-5674-4BA3-B357-B62F40F6DF0E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AA78-F11E-4288-B80A-DF3B4CD82C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94C0-5674-4BA3-B357-B62F40F6DF0E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AA78-F11E-4288-B80A-DF3B4CD82C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94C0-5674-4BA3-B357-B62F40F6DF0E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AA78-F11E-4288-B80A-DF3B4CD82C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94C0-5674-4BA3-B357-B62F40F6DF0E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AA78-F11E-4288-B80A-DF3B4CD82C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94C0-5674-4BA3-B357-B62F40F6DF0E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AA78-F11E-4288-B80A-DF3B4CD82C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94C0-5674-4BA3-B357-B62F40F6DF0E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6AA78-F11E-4288-B80A-DF3B4CD82C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B94C0-5674-4BA3-B357-B62F40F6DF0E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6AA78-F11E-4288-B80A-DF3B4CD82C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1499616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Recuperação Trimestral de Física </a:t>
            </a:r>
            <a:endParaRPr lang="pt-BR" sz="5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9512" y="4365104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EEEFM “Professora Filomena Quítiba”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NOME:</a:t>
            </a:r>
            <a:r>
              <a:rPr lang="pt-BR" dirty="0" smtClean="0"/>
              <a:t>  Viviane de Castro Alves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PROFESSOR:</a:t>
            </a:r>
            <a:r>
              <a:rPr lang="pt-BR" dirty="0" smtClean="0"/>
              <a:t>  Lucas Antonio Xavier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Série: </a:t>
            </a:r>
            <a:r>
              <a:rPr lang="pt-BR" dirty="0" smtClean="0"/>
              <a:t>2º M03</a:t>
            </a:r>
          </a:p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51520" y="299695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ENEM 2012, questão 59</a:t>
            </a:r>
            <a:endParaRPr lang="pt-BR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~PP1835.WAV">
            <a:hlinkClick r:id="" action="ppaction://media"/>
          </p:cNvPr>
          <p:cNvPicPr>
            <a:picLocks noRot="1" noChangeAspect="1"/>
          </p:cNvPicPr>
          <p:nvPr>
            <a:wavAudioFile r:embed="rId1" name="~PP1835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92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432048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Mapa Conceitual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2564904"/>
            <a:ext cx="93610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Caminho da Faculdade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1115616" y="3068960"/>
            <a:ext cx="9006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259632" y="278092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para</a:t>
            </a:r>
            <a:endParaRPr lang="pt-BR" sz="1600" b="1" dirty="0"/>
          </a:p>
        </p:txBody>
      </p:sp>
      <p:sp>
        <p:nvSpPr>
          <p:cNvPr id="10" name="Retângulo 9"/>
          <p:cNvSpPr/>
          <p:nvPr/>
        </p:nvSpPr>
        <p:spPr>
          <a:xfrm>
            <a:off x="1979712" y="2780928"/>
            <a:ext cx="104462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ENEM 2012. 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Que.: 59</a:t>
            </a: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2736304" y="1988840"/>
            <a:ext cx="1224136" cy="7920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 rot="19627326">
            <a:off x="2690013" y="1712155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procura</a:t>
            </a:r>
            <a:endParaRPr lang="pt-BR" sz="1400" b="1" dirty="0"/>
          </a:p>
        </p:txBody>
      </p:sp>
      <p:sp>
        <p:nvSpPr>
          <p:cNvPr id="16" name="Retângulo 15"/>
          <p:cNvSpPr/>
          <p:nvPr/>
        </p:nvSpPr>
        <p:spPr>
          <a:xfrm>
            <a:off x="3960440" y="1412776"/>
            <a:ext cx="1008112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MEC/INEP</a:t>
            </a:r>
          </a:p>
        </p:txBody>
      </p:sp>
      <p:cxnSp>
        <p:nvCxnSpPr>
          <p:cNvPr id="18" name="Conector reto 17"/>
          <p:cNvCxnSpPr/>
          <p:nvPr/>
        </p:nvCxnSpPr>
        <p:spPr>
          <a:xfrm>
            <a:off x="4968552" y="1700808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5832648" y="1412776"/>
            <a:ext cx="1008112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Educação/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Globo.com</a:t>
            </a:r>
          </a:p>
        </p:txBody>
      </p:sp>
      <p:cxnSp>
        <p:nvCxnSpPr>
          <p:cNvPr id="21" name="Conector reto 20"/>
          <p:cNvCxnSpPr/>
          <p:nvPr/>
        </p:nvCxnSpPr>
        <p:spPr>
          <a:xfrm flipV="1">
            <a:off x="3024336" y="2708920"/>
            <a:ext cx="936104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3960440" y="2276872"/>
            <a:ext cx="100811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Mapa Conceitual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040560" y="1412776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fonte</a:t>
            </a:r>
            <a:endParaRPr lang="pt-BR" sz="1400" b="1" dirty="0"/>
          </a:p>
        </p:txBody>
      </p:sp>
      <p:sp>
        <p:nvSpPr>
          <p:cNvPr id="32" name="CaixaDeTexto 31"/>
          <p:cNvSpPr txBox="1"/>
          <p:nvPr/>
        </p:nvSpPr>
        <p:spPr>
          <a:xfrm rot="21197130">
            <a:off x="3175003" y="2423313"/>
            <a:ext cx="2520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/>
              <a:t>caminho</a:t>
            </a:r>
            <a:endParaRPr lang="pt-BR" sz="1100" b="1" dirty="0"/>
          </a:p>
        </p:txBody>
      </p:sp>
      <p:cxnSp>
        <p:nvCxnSpPr>
          <p:cNvPr id="34" name="Conector reto 33"/>
          <p:cNvCxnSpPr>
            <a:endCxn id="35" idx="1"/>
          </p:cNvCxnSpPr>
          <p:nvPr/>
        </p:nvCxnSpPr>
        <p:spPr>
          <a:xfrm>
            <a:off x="3024336" y="3068960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3960440" y="2852936"/>
            <a:ext cx="100811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900" b="1" dirty="0" smtClean="0">
                <a:solidFill>
                  <a:schemeClr val="tx1"/>
                </a:solidFill>
              </a:rPr>
              <a:t>Competências e Habilidades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3096344" y="2852936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domínio</a:t>
            </a:r>
            <a:endParaRPr lang="pt-BR" sz="1200" b="1" dirty="0"/>
          </a:p>
        </p:txBody>
      </p:sp>
      <p:cxnSp>
        <p:nvCxnSpPr>
          <p:cNvPr id="38" name="Conector reto 37"/>
          <p:cNvCxnSpPr>
            <a:endCxn id="40" idx="1"/>
          </p:cNvCxnSpPr>
          <p:nvPr/>
        </p:nvCxnSpPr>
        <p:spPr>
          <a:xfrm>
            <a:off x="3024336" y="3356992"/>
            <a:ext cx="936104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tângulo 39"/>
          <p:cNvSpPr/>
          <p:nvPr/>
        </p:nvSpPr>
        <p:spPr>
          <a:xfrm>
            <a:off x="3960440" y="3429000"/>
            <a:ext cx="100811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900" b="1" dirty="0" smtClean="0">
                <a:solidFill>
                  <a:schemeClr val="tx1"/>
                </a:solidFill>
              </a:rPr>
              <a:t>Conceito de Pressão</a:t>
            </a:r>
          </a:p>
        </p:txBody>
      </p:sp>
      <p:sp>
        <p:nvSpPr>
          <p:cNvPr id="42" name="CaixaDeTexto 41"/>
          <p:cNvSpPr txBox="1"/>
          <p:nvPr/>
        </p:nvSpPr>
        <p:spPr>
          <a:xfrm rot="975657">
            <a:off x="3012708" y="3488282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conteúdos</a:t>
            </a:r>
            <a:endParaRPr lang="pt-BR" sz="1200" b="1" dirty="0"/>
          </a:p>
        </p:txBody>
      </p:sp>
      <p:cxnSp>
        <p:nvCxnSpPr>
          <p:cNvPr id="43" name="Conector reto 42"/>
          <p:cNvCxnSpPr/>
          <p:nvPr/>
        </p:nvCxnSpPr>
        <p:spPr>
          <a:xfrm>
            <a:off x="2664296" y="3356992"/>
            <a:ext cx="1296144" cy="7920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Retângulo 46"/>
          <p:cNvSpPr/>
          <p:nvPr/>
        </p:nvSpPr>
        <p:spPr>
          <a:xfrm>
            <a:off x="3960440" y="4077072"/>
            <a:ext cx="100811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50" b="1" dirty="0" smtClean="0">
                <a:solidFill>
                  <a:schemeClr val="tx1"/>
                </a:solidFill>
              </a:rPr>
              <a:t>Computador </a:t>
            </a:r>
          </a:p>
        </p:txBody>
      </p:sp>
      <p:sp>
        <p:nvSpPr>
          <p:cNvPr id="54" name="CaixaDeTexto 53"/>
          <p:cNvSpPr txBox="1"/>
          <p:nvPr/>
        </p:nvSpPr>
        <p:spPr>
          <a:xfrm rot="1855740">
            <a:off x="2988343" y="4056986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utilidade</a:t>
            </a:r>
            <a:endParaRPr lang="pt-BR" sz="1200" b="1" dirty="0"/>
          </a:p>
        </p:txBody>
      </p:sp>
      <p:cxnSp>
        <p:nvCxnSpPr>
          <p:cNvPr id="55" name="Conector reto 54"/>
          <p:cNvCxnSpPr/>
          <p:nvPr/>
        </p:nvCxnSpPr>
        <p:spPr>
          <a:xfrm>
            <a:off x="4176464" y="4509120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Retângulo 56"/>
          <p:cNvSpPr/>
          <p:nvPr/>
        </p:nvSpPr>
        <p:spPr>
          <a:xfrm>
            <a:off x="3240360" y="5013176"/>
            <a:ext cx="100811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Microfone</a:t>
            </a:r>
            <a:r>
              <a:rPr lang="pt-BR" sz="11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1728192" y="4653136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100" b="1" dirty="0" smtClean="0"/>
              <a:t>Acessórios</a:t>
            </a:r>
            <a:endParaRPr lang="pt-BR" sz="1100" b="1" dirty="0"/>
          </a:p>
        </p:txBody>
      </p:sp>
      <p:cxnSp>
        <p:nvCxnSpPr>
          <p:cNvPr id="59" name="Conector reto 58"/>
          <p:cNvCxnSpPr/>
          <p:nvPr/>
        </p:nvCxnSpPr>
        <p:spPr>
          <a:xfrm>
            <a:off x="4752528" y="4509120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etângulo 59"/>
          <p:cNvSpPr/>
          <p:nvPr/>
        </p:nvSpPr>
        <p:spPr>
          <a:xfrm>
            <a:off x="4680520" y="5013176"/>
            <a:ext cx="1043608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PowerPoint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4752528" y="4653136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 smtClean="0"/>
              <a:t>Software</a:t>
            </a:r>
            <a:endParaRPr lang="pt-BR" sz="1100" b="1" dirty="0"/>
          </a:p>
        </p:txBody>
      </p:sp>
      <p:cxnSp>
        <p:nvCxnSpPr>
          <p:cNvPr id="62" name="Conector reto 61"/>
          <p:cNvCxnSpPr/>
          <p:nvPr/>
        </p:nvCxnSpPr>
        <p:spPr>
          <a:xfrm>
            <a:off x="6192688" y="1988840"/>
            <a:ext cx="432048" cy="9361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4968552" y="2708920"/>
            <a:ext cx="1656184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>
            <a:off x="4968552" y="3284984"/>
            <a:ext cx="1584176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Elipse 71"/>
          <p:cNvSpPr/>
          <p:nvPr/>
        </p:nvSpPr>
        <p:spPr>
          <a:xfrm>
            <a:off x="6552728" y="2348880"/>
            <a:ext cx="648072" cy="25202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4" name="CaixaDeTexto 73"/>
          <p:cNvSpPr txBox="1"/>
          <p:nvPr/>
        </p:nvSpPr>
        <p:spPr>
          <a:xfrm rot="16200000">
            <a:off x="5590493" y="3527139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Conhecimento</a:t>
            </a:r>
            <a:endParaRPr lang="pt-BR" sz="1400" b="1" dirty="0"/>
          </a:p>
        </p:txBody>
      </p:sp>
      <p:cxnSp>
        <p:nvCxnSpPr>
          <p:cNvPr id="77" name="Conector reto 76"/>
          <p:cNvCxnSpPr/>
          <p:nvPr/>
        </p:nvCxnSpPr>
        <p:spPr>
          <a:xfrm>
            <a:off x="4968552" y="3861048"/>
            <a:ext cx="15841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Conector reto 81"/>
          <p:cNvCxnSpPr/>
          <p:nvPr/>
        </p:nvCxnSpPr>
        <p:spPr>
          <a:xfrm flipV="1">
            <a:off x="4968552" y="4221088"/>
            <a:ext cx="1619672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Conector reto 83"/>
          <p:cNvCxnSpPr/>
          <p:nvPr/>
        </p:nvCxnSpPr>
        <p:spPr>
          <a:xfrm flipV="1">
            <a:off x="7128792" y="2852936"/>
            <a:ext cx="57606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tângulo 86"/>
          <p:cNvSpPr/>
          <p:nvPr/>
        </p:nvSpPr>
        <p:spPr>
          <a:xfrm>
            <a:off x="7704856" y="2420888"/>
            <a:ext cx="1008112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PODCAST</a:t>
            </a:r>
          </a:p>
        </p:txBody>
      </p:sp>
      <p:cxnSp>
        <p:nvCxnSpPr>
          <p:cNvPr id="88" name="Conector reto 87"/>
          <p:cNvCxnSpPr/>
          <p:nvPr/>
        </p:nvCxnSpPr>
        <p:spPr>
          <a:xfrm>
            <a:off x="8208912" y="2996952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Retângulo 88"/>
          <p:cNvSpPr/>
          <p:nvPr/>
        </p:nvSpPr>
        <p:spPr>
          <a:xfrm>
            <a:off x="7704856" y="3501008"/>
            <a:ext cx="1008112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E-MAIL </a:t>
            </a:r>
          </a:p>
        </p:txBody>
      </p:sp>
      <p:sp>
        <p:nvSpPr>
          <p:cNvPr id="90" name="CaixaDeTexto 89"/>
          <p:cNvSpPr txBox="1"/>
          <p:nvPr/>
        </p:nvSpPr>
        <p:spPr>
          <a:xfrm>
            <a:off x="8136904" y="3140968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 </a:t>
            </a:r>
            <a:r>
              <a:rPr lang="pt-BR" sz="1100" b="1" dirty="0" smtClean="0"/>
              <a:t>Enviar</a:t>
            </a:r>
            <a:r>
              <a:rPr lang="pt-BR" sz="1100" dirty="0" smtClean="0"/>
              <a:t>  </a:t>
            </a:r>
            <a:endParaRPr lang="pt-BR" sz="1100" dirty="0"/>
          </a:p>
        </p:txBody>
      </p:sp>
      <p:cxnSp>
        <p:nvCxnSpPr>
          <p:cNvPr id="91" name="Conector reto 90"/>
          <p:cNvCxnSpPr/>
          <p:nvPr/>
        </p:nvCxnSpPr>
        <p:spPr>
          <a:xfrm>
            <a:off x="8208912" y="4077072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Retângulo 91"/>
          <p:cNvSpPr/>
          <p:nvPr/>
        </p:nvSpPr>
        <p:spPr>
          <a:xfrm>
            <a:off x="7704856" y="4581128"/>
            <a:ext cx="1008112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NOTA MÀXIMA </a:t>
            </a:r>
          </a:p>
        </p:txBody>
      </p:sp>
      <p:sp>
        <p:nvSpPr>
          <p:cNvPr id="93" name="CaixaDeTexto 92"/>
          <p:cNvSpPr txBox="1"/>
          <p:nvPr/>
        </p:nvSpPr>
        <p:spPr>
          <a:xfrm>
            <a:off x="8136904" y="4221088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 </a:t>
            </a:r>
            <a:r>
              <a:rPr lang="pt-BR" sz="1100" b="1" dirty="0" smtClean="0"/>
              <a:t>Avaliação</a:t>
            </a:r>
            <a:endParaRPr lang="pt-BR" sz="1100" b="1" dirty="0"/>
          </a:p>
        </p:txBody>
      </p:sp>
      <p:pic>
        <p:nvPicPr>
          <p:cNvPr id="46" name="~PP2953.WAV">
            <a:hlinkClick r:id="" action="ppaction://media"/>
          </p:cNvPr>
          <p:cNvPicPr>
            <a:picLocks noRot="1" noChangeAspect="1"/>
          </p:cNvPicPr>
          <p:nvPr>
            <a:wavAudioFile r:embed="rId1" name="~PP2953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3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Competências e Habilidades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Baskerville Old Face" pitchFamily="18" charset="0"/>
                <a:cs typeface="Arial" pitchFamily="34" charset="0"/>
              </a:rPr>
              <a:t>Competência III- </a:t>
            </a:r>
            <a:r>
              <a:rPr lang="pt-BR" sz="2400" dirty="0" smtClean="0">
                <a:latin typeface="Baskerville Old Face" pitchFamily="18" charset="0"/>
                <a:cs typeface="Arial" pitchFamily="34" charset="0"/>
              </a:rPr>
              <a:t>Selecionar, organizar, relacionar, interpretar dados e informações representados de diferentes formas para tomar decisões e enfrentar situações-problema.</a:t>
            </a:r>
          </a:p>
          <a:p>
            <a:pPr algn="just"/>
            <a:endParaRPr lang="pt-BR" sz="2400" dirty="0" smtClean="0">
              <a:latin typeface="Baskerville Old Face" pitchFamily="18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Baskerville Old Face" pitchFamily="18" charset="0"/>
                <a:cs typeface="Arial" pitchFamily="34" charset="0"/>
              </a:rPr>
              <a:t>Habilidade H25 -</a:t>
            </a:r>
            <a:r>
              <a:rPr lang="pt-BR" sz="2400" dirty="0" smtClean="0">
                <a:latin typeface="Baskerville Old Face" pitchFamily="18" charset="0"/>
                <a:cs typeface="Arial" pitchFamily="34" charset="0"/>
              </a:rPr>
              <a:t> Utilizar leis físicas para interpretar processos naturais e tecnológicos que envolvem trocas de calor, mudanças de pressão e densidade ou interações físicas que provoquem movimentos de objetos. </a:t>
            </a:r>
            <a:endParaRPr lang="pt-BR" sz="2400" dirty="0">
              <a:latin typeface="Baskerville Old Face" pitchFamily="18" charset="0"/>
              <a:cs typeface="Arial" pitchFamily="34" charset="0"/>
            </a:endParaRPr>
          </a:p>
        </p:txBody>
      </p:sp>
      <p:pic>
        <p:nvPicPr>
          <p:cNvPr id="4" name="~PP1149.WAV">
            <a:hlinkClick r:id="" action="ppaction://media"/>
          </p:cNvPr>
          <p:cNvPicPr>
            <a:picLocks noRot="1" noChangeAspect="1"/>
          </p:cNvPicPr>
          <p:nvPr>
            <a:wavAudioFile r:embed="rId1" name="~PP1149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9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Conceito de Pressão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 termo pressão é utilizado em diversas áreas da ciência como uma grandeza escalar que mensura a ação de uma ou mais forças sobre um determinado espaço, podendo este ser líquido, gasoso ou mesmo sólido. </a:t>
            </a:r>
          </a:p>
        </p:txBody>
      </p:sp>
      <p:pic>
        <p:nvPicPr>
          <p:cNvPr id="4" name="~PP1294.WAV">
            <a:hlinkClick r:id="" action="ppaction://media"/>
          </p:cNvPr>
          <p:cNvPicPr>
            <a:picLocks noRot="1" noChangeAspect="1"/>
          </p:cNvPicPr>
          <p:nvPr>
            <a:wavAudioFile r:embed="rId1" name="~PP1294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pic>
        <p:nvPicPr>
          <p:cNvPr id="5" name="Picture 2" descr="Resultado de imagem para gif de pressão de automove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89040"/>
            <a:ext cx="8496944" cy="2808312"/>
          </a:xfrm>
          <a:prstGeom prst="rect">
            <a:avLst/>
          </a:prstGeom>
          <a:noFill/>
        </p:spPr>
      </p:pic>
    </p:spTree>
  </p:cSld>
  <p:clrMapOvr>
    <a:masterClrMapping/>
  </p:clrMapOvr>
  <p:transition advTm="205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m para pressã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3789040"/>
            <a:ext cx="2800350" cy="2619375"/>
          </a:xfrm>
          <a:prstGeom prst="rect">
            <a:avLst/>
          </a:prstGeom>
          <a:noFill/>
        </p:spPr>
      </p:pic>
      <p:pic>
        <p:nvPicPr>
          <p:cNvPr id="1030" name="Picture 6" descr="Resultado de imagem para trafego de maquin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3098" y="260648"/>
            <a:ext cx="4166633" cy="3024336"/>
          </a:xfrm>
          <a:prstGeom prst="rect">
            <a:avLst/>
          </a:prstGeom>
          <a:noFill/>
        </p:spPr>
      </p:pic>
      <p:pic>
        <p:nvPicPr>
          <p:cNvPr id="1032" name="Picture 8" descr="Resultado de imagem para força de pressã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1" y="4005064"/>
            <a:ext cx="4248472" cy="2112447"/>
          </a:xfrm>
          <a:prstGeom prst="rect">
            <a:avLst/>
          </a:prstGeom>
          <a:noFill/>
        </p:spPr>
      </p:pic>
      <p:pic>
        <p:nvPicPr>
          <p:cNvPr id="1034" name="Picture 10" descr="Resultado de imagem para força de pressã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764704"/>
            <a:ext cx="4176464" cy="2181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Questão do ENEM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Um dos problemas ambientais vivenciados pela agricultura hoje em dia é a compactação do solo, devida ao intenso tráfego de máquinas cada vez mais pesadas, reduzindo a produtividade das culturas. Uma das formas de prevenir o problema de compactação do solo é substituir os pneus dos tratores por pneus mais; </a:t>
            </a:r>
          </a:p>
          <a:p>
            <a:pPr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largos, reduzindo a pressão sobre o solo. </a:t>
            </a:r>
          </a:p>
          <a:p>
            <a:pPr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B)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estreitos, reduzindo a pressão sobre o solo. </a:t>
            </a:r>
          </a:p>
          <a:p>
            <a:pPr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C)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largos, aumentando a pressão sobre o solo. </a:t>
            </a:r>
          </a:p>
          <a:p>
            <a:pPr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estreitos, aumentando a pressão sobre o solo. </a:t>
            </a:r>
          </a:p>
          <a:p>
            <a:pPr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E)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altos, reduzindo a pressão sobre o solo.</a:t>
            </a: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~PP1058.WAV">
            <a:hlinkClick r:id="" action="ppaction://media"/>
          </p:cNvPr>
          <p:cNvPicPr>
            <a:picLocks noRot="1" noChangeAspect="1"/>
          </p:cNvPicPr>
          <p:nvPr>
            <a:wavAudioFile r:embed="rId1" name="~PP1058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10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Resolução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 pressão sobre o solo é a razão entre a intensidade da força normal aplicada e a área de contato com o solo. Para reduzir a pressão, devemos aumentar a área de contato com o solo usando pneus mais largos.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~PP2247.WAV">
            <a:hlinkClick r:id="" action="ppaction://media"/>
          </p:cNvPr>
          <p:cNvPicPr>
            <a:picLocks noRot="1" noChangeAspect="1"/>
          </p:cNvPicPr>
          <p:nvPr>
            <a:wavAudioFile r:embed="rId1" name="~PP2247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57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330</Words>
  <Application>Microsoft Office PowerPoint</Application>
  <PresentationFormat>Apresentação na tela (4:3)</PresentationFormat>
  <Paragraphs>51</Paragraphs>
  <Slides>7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Mapa Conceitual </vt:lpstr>
      <vt:lpstr>Competências e Habilidades</vt:lpstr>
      <vt:lpstr>Conceito de Pressão</vt:lpstr>
      <vt:lpstr>Slide 5</vt:lpstr>
      <vt:lpstr>Questão do ENEM</vt:lpstr>
      <vt:lpstr>Resolução </vt:lpstr>
    </vt:vector>
  </TitlesOfParts>
  <Company>WebClan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DO ESPÍRITO SANTO</dc:title>
  <dc:creator>Windows</dc:creator>
  <cp:lastModifiedBy>Windows</cp:lastModifiedBy>
  <cp:revision>48</cp:revision>
  <dcterms:created xsi:type="dcterms:W3CDTF">2017-04-17T22:52:29Z</dcterms:created>
  <dcterms:modified xsi:type="dcterms:W3CDTF">2017-09-13T21:27:08Z</dcterms:modified>
</cp:coreProperties>
</file>