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85F6BEC-3C46-4209-826E-3AA6F4FE09FF}">
          <p14:sldIdLst>
            <p14:sldId id="256"/>
            <p14:sldId id="257"/>
            <p14:sldId id="258"/>
            <p14:sldId id="265"/>
            <p14:sldId id="259"/>
            <p14:sldId id="260"/>
            <p14:sldId id="261"/>
            <p14:sldId id="262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60" autoAdjust="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F2BEF2-499C-4482-ABFC-21440A01EACB}" type="datetime1">
              <a:rPr lang="pt-BR" smtClean="0"/>
              <a:t>11/08/2017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85D3CE-BEB1-4966-BB58-B73682F66986}" type="datetime1">
              <a:rPr lang="pt-BR" smtClean="0"/>
              <a:t>11/08/2017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29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9" name="Imagem 8" descr="Aproximação dos tubos de ensai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6AC98-F8A1-4B71-BBC0-0AAA1CE87883}" type="datetime1">
              <a:rPr lang="pt-BR" smtClean="0"/>
              <a:t>11/08/2017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3B9224-64AC-4D6F-AC8C-55BC7262AA96}" type="datetime1">
              <a:rPr lang="pt-BR" smtClean="0"/>
              <a:t>11/08/2017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99A2FD-D058-40D9-8F40-B34BA9A93D7B}" type="datetime1">
              <a:rPr lang="pt-BR" smtClean="0"/>
              <a:t>11/08/2017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48FE4-9258-4E7B-81AB-537E19C2569E}" type="datetime1">
              <a:rPr lang="pt-BR" noProof="0" smtClean="0"/>
              <a:t>11/08/2017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CD41BA-3A2F-4C35-9954-B1AF5A6EE0CD}" type="datetime1">
              <a:rPr lang="pt-BR" noProof="0" smtClean="0"/>
              <a:t>11/08/2017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5" name="Espaço Reservado para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18F52-AECD-4C99-8116-C1A58D200BD3}" type="datetime1">
              <a:rPr lang="pt-BR" smtClean="0"/>
              <a:t>11/08/2017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o Slide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97D46-8A01-489A-BAFF-4002D39138AD}" type="datetime1">
              <a:rPr lang="pt-BR" noProof="0" smtClean="0"/>
              <a:t>11/08/2017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7596FB8-AF23-48A3-AEA2-E0905460E264}" type="datetime1">
              <a:rPr lang="pt-BR" smtClean="0"/>
              <a:t>11/08/2017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Estudando para o ENEN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Aluno: Diogo Moreira Madeira | </a:t>
            </a:r>
            <a:r>
              <a:rPr lang="pt-BR" dirty="0" err="1">
                <a:solidFill>
                  <a:schemeClr val="tx1">
                    <a:lumMod val="95000"/>
                  </a:schemeClr>
                </a:solidFill>
              </a:rPr>
              <a:t>Prof</a:t>
            </a:r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: Lucas Xavier | Tuma: 2° M04 | Atrito | ENEN: 2012. Questão 52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D81780-FF70-43EC-83E8-42C56535E133}"/>
              </a:ext>
            </a:extLst>
          </p:cNvPr>
          <p:cNvSpPr txBox="1"/>
          <p:nvPr/>
        </p:nvSpPr>
        <p:spPr>
          <a:xfrm>
            <a:off x="609600" y="4273034"/>
            <a:ext cx="316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E.E.E.F.M. Filomena Quitiba</a:t>
            </a:r>
          </a:p>
        </p:txBody>
      </p:sp>
      <p:pic>
        <p:nvPicPr>
          <p:cNvPr id="5" name="Voz 1">
            <a:hlinkClick r:id="" action="ppaction://media"/>
            <a:extLst>
              <a:ext uri="{FF2B5EF4-FFF2-40B4-BE49-F238E27FC236}">
                <a16:creationId xmlns:a16="http://schemas.microsoft.com/office/drawing/2014/main" id="{A49D3087-13DF-4B5F-B614-4527D237D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8828" y="613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45">
        <p:fade/>
      </p:transition>
    </mc:Choice>
    <mc:Fallback>
      <p:transition spd="med" advTm="5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D3B85-A7AF-4BA9-B0B2-2C180EC6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00BAC-297B-4165-8D0D-6CFEF990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934107"/>
          </a:xfrm>
        </p:spPr>
        <p:txBody>
          <a:bodyPr>
            <a:normAutofit lnSpcReduction="10000"/>
          </a:bodyPr>
          <a:lstStyle/>
          <a:p>
            <a:r>
              <a:rPr lang="pt-BR" i="1" dirty="0"/>
              <a:t>2°- </a:t>
            </a:r>
            <a:r>
              <a:rPr lang="pt-BR" sz="1800" i="1" dirty="0"/>
              <a:t>Com o mecanismo ABS: </a:t>
            </a:r>
            <a:r>
              <a:rPr lang="pt-BR" sz="1800" dirty="0"/>
              <a:t>Quando a forca requisitada aproxima-se do atrito de destaque, o sistema libera parcialmente a roda por um breve intervalo de tempo, impedindo seu travamento. O procedimento e repetido sucessivamente.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A41DC0-D434-409D-8DC8-67FE36DB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904" y="2648607"/>
            <a:ext cx="5039710" cy="3753859"/>
          </a:xfrm>
          <a:prstGeom prst="rect">
            <a:avLst/>
          </a:prstGeom>
        </p:spPr>
      </p:pic>
      <p:pic>
        <p:nvPicPr>
          <p:cNvPr id="5" name="Voz 9">
            <a:hlinkClick r:id="" action="ppaction://media"/>
            <a:extLst>
              <a:ext uri="{FF2B5EF4-FFF2-40B4-BE49-F238E27FC236}">
                <a16:creationId xmlns:a16="http://schemas.microsoft.com/office/drawing/2014/main" id="{E08D1BB0-4945-4452-AF5B-0623F3CCF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4234" y="6097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550">
        <p:fade/>
      </p:transition>
    </mc:Choice>
    <mc:Fallback xmlns="">
      <p:transition spd="med" advTm="39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3B750-1FAA-4661-8526-59CF5907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5F5DD94-0D2F-44EF-A786-446F32E1B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6465" y="1881352"/>
            <a:ext cx="8781908" cy="2779329"/>
          </a:xfrm>
          <a:prstGeom prst="rect">
            <a:avLst/>
          </a:prstGeom>
        </p:spPr>
      </p:pic>
      <p:pic>
        <p:nvPicPr>
          <p:cNvPr id="3" name="Voz 10">
            <a:hlinkClick r:id="" action="ppaction://media"/>
            <a:extLst>
              <a:ext uri="{FF2B5EF4-FFF2-40B4-BE49-F238E27FC236}">
                <a16:creationId xmlns:a16="http://schemas.microsoft.com/office/drawing/2014/main" id="{0C371EFA-6735-4FD1-A3FD-74230FF03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9131" y="6056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71">
        <p:fade/>
      </p:transition>
    </mc:Choice>
    <mc:Fallback xmlns="">
      <p:transition spd="med" advTm="22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14094-FC26-43B5-9FA1-5F469CF0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 Conceitual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91D613-3F0B-4F21-B16E-BDD24FC2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30721"/>
            <a:ext cx="1912882" cy="986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Estudando para o ENEN de forma invertida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6B9338-52A3-40A9-A95E-4C3797CB1830}"/>
              </a:ext>
            </a:extLst>
          </p:cNvPr>
          <p:cNvSpPr txBox="1"/>
          <p:nvPr/>
        </p:nvSpPr>
        <p:spPr>
          <a:xfrm>
            <a:off x="2711668" y="1739384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ENEN 2012. N°52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FAF735-F7B6-48DF-A8E8-106F71C67BF8}"/>
              </a:ext>
            </a:extLst>
          </p:cNvPr>
          <p:cNvSpPr txBox="1"/>
          <p:nvPr/>
        </p:nvSpPr>
        <p:spPr>
          <a:xfrm>
            <a:off x="4361744" y="2994129"/>
            <a:ext cx="97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Física: Atrito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3677EC-E5BE-4753-850B-691B962D8213}"/>
              </a:ext>
            </a:extLst>
          </p:cNvPr>
          <p:cNvSpPr txBox="1"/>
          <p:nvPr/>
        </p:nvSpPr>
        <p:spPr>
          <a:xfrm>
            <a:off x="6306818" y="3137026"/>
            <a:ext cx="131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Habilidade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4901FA-0FA6-4C0A-AC5C-629CD1759A94}"/>
              </a:ext>
            </a:extLst>
          </p:cNvPr>
          <p:cNvSpPr txBox="1"/>
          <p:nvPr/>
        </p:nvSpPr>
        <p:spPr>
          <a:xfrm>
            <a:off x="8684782" y="3506358"/>
            <a:ext cx="21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Mapa conceitual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2D130BB-7D4C-4333-9469-8B9526D74F68}"/>
              </a:ext>
            </a:extLst>
          </p:cNvPr>
          <p:cNvSpPr txBox="1"/>
          <p:nvPr/>
        </p:nvSpPr>
        <p:spPr>
          <a:xfrm>
            <a:off x="8644759" y="1739384"/>
            <a:ext cx="75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5AC000D-E069-4E06-8E37-3B45E4D0646D}"/>
              </a:ext>
            </a:extLst>
          </p:cNvPr>
          <p:cNvSpPr txBox="1"/>
          <p:nvPr/>
        </p:nvSpPr>
        <p:spPr>
          <a:xfrm>
            <a:off x="6963104" y="1739384"/>
            <a:ext cx="117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Podcast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2860C1F-B4D8-4C46-85A8-0870AE8D3CA5}"/>
              </a:ext>
            </a:extLst>
          </p:cNvPr>
          <p:cNvSpPr txBox="1"/>
          <p:nvPr/>
        </p:nvSpPr>
        <p:spPr>
          <a:xfrm>
            <a:off x="5491653" y="1739384"/>
            <a:ext cx="73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Atrito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34C15ED-E87C-40E2-8DB3-BB2E66BEED61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587062" y="1924050"/>
            <a:ext cx="1124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B341D861-4EFF-4AC5-9D80-C077E5085701}"/>
              </a:ext>
            </a:extLst>
          </p:cNvPr>
          <p:cNvCxnSpPr>
            <a:cxnSpLocks/>
            <a:stCxn id="4" idx="3"/>
            <a:endCxn id="22" idx="1"/>
          </p:cNvCxnSpPr>
          <p:nvPr/>
        </p:nvCxnSpPr>
        <p:spPr>
          <a:xfrm>
            <a:off x="4750675" y="1924050"/>
            <a:ext cx="740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57B9F3DA-DFAE-4D2C-8595-8A2255143EBE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>
            <a:off x="6222125" y="1924050"/>
            <a:ext cx="740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Conector de Seta Reta 3072">
            <a:extLst>
              <a:ext uri="{FF2B5EF4-FFF2-40B4-BE49-F238E27FC236}">
                <a16:creationId xmlns:a16="http://schemas.microsoft.com/office/drawing/2014/main" id="{E0386879-F564-4F6B-9D10-11B29A31B7E9}"/>
              </a:ext>
            </a:extLst>
          </p:cNvPr>
          <p:cNvCxnSpPr>
            <a:endCxn id="20" idx="1"/>
          </p:cNvCxnSpPr>
          <p:nvPr/>
        </p:nvCxnSpPr>
        <p:spPr>
          <a:xfrm>
            <a:off x="8008883" y="1924050"/>
            <a:ext cx="6358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72CABA5-E4BE-4681-B3C0-044F773BFE85}"/>
              </a:ext>
            </a:extLst>
          </p:cNvPr>
          <p:cNvSpPr txBox="1"/>
          <p:nvPr/>
        </p:nvSpPr>
        <p:spPr>
          <a:xfrm>
            <a:off x="1734205" y="1616273"/>
            <a:ext cx="867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Questão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832ACF8-E475-45EA-9DC0-9DCA635096A0}"/>
              </a:ext>
            </a:extLst>
          </p:cNvPr>
          <p:cNvSpPr txBox="1"/>
          <p:nvPr/>
        </p:nvSpPr>
        <p:spPr>
          <a:xfrm>
            <a:off x="4682362" y="1616273"/>
            <a:ext cx="9406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Assunto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062297B-34A5-44D7-A903-0D5D9718C9E6}"/>
              </a:ext>
            </a:extLst>
          </p:cNvPr>
          <p:cNvSpPr txBox="1"/>
          <p:nvPr/>
        </p:nvSpPr>
        <p:spPr>
          <a:xfrm>
            <a:off x="6132786" y="1616273"/>
            <a:ext cx="94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Trabalho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399FC2C-CF58-41DC-A4BE-E7EC529C2AA8}"/>
              </a:ext>
            </a:extLst>
          </p:cNvPr>
          <p:cNvSpPr txBox="1"/>
          <p:nvPr/>
        </p:nvSpPr>
        <p:spPr>
          <a:xfrm>
            <a:off x="8003628" y="1616273"/>
            <a:ext cx="64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Início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18713C4-CFB2-41B0-92F9-03578180FA79}"/>
              </a:ext>
            </a:extLst>
          </p:cNvPr>
          <p:cNvSpPr txBox="1"/>
          <p:nvPr/>
        </p:nvSpPr>
        <p:spPr>
          <a:xfrm>
            <a:off x="9958549" y="1811321"/>
            <a:ext cx="83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ACC1495-C5D2-444B-8394-DB7CCEB6632D}"/>
              </a:ext>
            </a:extLst>
          </p:cNvPr>
          <p:cNvSpPr txBox="1"/>
          <p:nvPr/>
        </p:nvSpPr>
        <p:spPr>
          <a:xfrm>
            <a:off x="9595944" y="2365319"/>
            <a:ext cx="96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2° M04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42332CC-1C14-4D60-92D1-7383632845B3}"/>
              </a:ext>
            </a:extLst>
          </p:cNvPr>
          <p:cNvSpPr txBox="1"/>
          <p:nvPr/>
        </p:nvSpPr>
        <p:spPr>
          <a:xfrm>
            <a:off x="8003628" y="2751173"/>
            <a:ext cx="94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</a:t>
            </a:r>
          </a:p>
        </p:txBody>
      </p:sp>
      <p:cxnSp>
        <p:nvCxnSpPr>
          <p:cNvPr id="3078" name="Conector de Seta Reta 3077">
            <a:extLst>
              <a:ext uri="{FF2B5EF4-FFF2-40B4-BE49-F238E27FC236}">
                <a16:creationId xmlns:a16="http://schemas.microsoft.com/office/drawing/2014/main" id="{5137201A-012D-4B5F-B503-E2D77896A426}"/>
              </a:ext>
            </a:extLst>
          </p:cNvPr>
          <p:cNvCxnSpPr>
            <a:cxnSpLocks/>
            <a:stCxn id="20" idx="3"/>
            <a:endCxn id="39" idx="1"/>
          </p:cNvCxnSpPr>
          <p:nvPr/>
        </p:nvCxnSpPr>
        <p:spPr>
          <a:xfrm>
            <a:off x="9396249" y="1924050"/>
            <a:ext cx="562300" cy="7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0" name="Conector de Seta Reta 3079">
            <a:extLst>
              <a:ext uri="{FF2B5EF4-FFF2-40B4-BE49-F238E27FC236}">
                <a16:creationId xmlns:a16="http://schemas.microsoft.com/office/drawing/2014/main" id="{04755362-9C76-4D33-914A-2064D787D568}"/>
              </a:ext>
            </a:extLst>
          </p:cNvPr>
          <p:cNvCxnSpPr>
            <a:stCxn id="20" idx="2"/>
            <a:endCxn id="40" idx="0"/>
          </p:cNvCxnSpPr>
          <p:nvPr/>
        </p:nvCxnSpPr>
        <p:spPr>
          <a:xfrm>
            <a:off x="9020504" y="2108716"/>
            <a:ext cx="1058917" cy="256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Conector de Seta Reta 3081">
            <a:extLst>
              <a:ext uri="{FF2B5EF4-FFF2-40B4-BE49-F238E27FC236}">
                <a16:creationId xmlns:a16="http://schemas.microsoft.com/office/drawing/2014/main" id="{FAE229DF-BFCA-4920-B25C-B40B46549D5C}"/>
              </a:ext>
            </a:extLst>
          </p:cNvPr>
          <p:cNvCxnSpPr>
            <a:stCxn id="20" idx="2"/>
            <a:endCxn id="41" idx="0"/>
          </p:cNvCxnSpPr>
          <p:nvPr/>
        </p:nvCxnSpPr>
        <p:spPr>
          <a:xfrm flipH="1">
            <a:off x="8473965" y="2108716"/>
            <a:ext cx="546539" cy="642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31353AE-BF3A-4D13-A4C0-DA854A32295A}"/>
              </a:ext>
            </a:extLst>
          </p:cNvPr>
          <p:cNvSpPr txBox="1"/>
          <p:nvPr/>
        </p:nvSpPr>
        <p:spPr>
          <a:xfrm rot="429337">
            <a:off x="9337860" y="1723381"/>
            <a:ext cx="725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Aluno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5A7163A-67D2-4C4E-A680-E744A9D63EBF}"/>
              </a:ext>
            </a:extLst>
          </p:cNvPr>
          <p:cNvSpPr txBox="1"/>
          <p:nvPr/>
        </p:nvSpPr>
        <p:spPr>
          <a:xfrm rot="844248">
            <a:off x="9330558" y="2026765"/>
            <a:ext cx="693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Turma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3EE6B1D-9156-4222-9782-FBEB8181F436}"/>
              </a:ext>
            </a:extLst>
          </p:cNvPr>
          <p:cNvSpPr txBox="1"/>
          <p:nvPr/>
        </p:nvSpPr>
        <p:spPr>
          <a:xfrm rot="18736907">
            <a:off x="8213833" y="2131377"/>
            <a:ext cx="106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Professor</a:t>
            </a:r>
          </a:p>
        </p:txBody>
      </p:sp>
      <p:cxnSp>
        <p:nvCxnSpPr>
          <p:cNvPr id="3087" name="Conector de Seta Reta 3086">
            <a:extLst>
              <a:ext uri="{FF2B5EF4-FFF2-40B4-BE49-F238E27FC236}">
                <a16:creationId xmlns:a16="http://schemas.microsoft.com/office/drawing/2014/main" id="{278501C4-3DAF-48F8-8271-09C1CDA615A0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032301" y="2122238"/>
            <a:ext cx="735047" cy="138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Conector de Seta Reta 3088">
            <a:extLst>
              <a:ext uri="{FF2B5EF4-FFF2-40B4-BE49-F238E27FC236}">
                <a16:creationId xmlns:a16="http://schemas.microsoft.com/office/drawing/2014/main" id="{DBF61961-CD8A-4F94-B557-95BBB8249949}"/>
              </a:ext>
            </a:extLst>
          </p:cNvPr>
          <p:cNvCxnSpPr>
            <a:stCxn id="19" idx="1"/>
            <a:endCxn id="18" idx="3"/>
          </p:cNvCxnSpPr>
          <p:nvPr/>
        </p:nvCxnSpPr>
        <p:spPr>
          <a:xfrm flipH="1" flipV="1">
            <a:off x="7625866" y="3321692"/>
            <a:ext cx="1058916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Conector de Seta Reta 3090">
            <a:extLst>
              <a:ext uri="{FF2B5EF4-FFF2-40B4-BE49-F238E27FC236}">
                <a16:creationId xmlns:a16="http://schemas.microsoft.com/office/drawing/2014/main" id="{9A74600C-0AD6-404D-895C-585C6E3D9CAF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5336490" y="3317295"/>
            <a:ext cx="970328" cy="4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3993C33-09F3-438E-A50B-20022A6A9002}"/>
              </a:ext>
            </a:extLst>
          </p:cNvPr>
          <p:cNvSpPr txBox="1"/>
          <p:nvPr/>
        </p:nvSpPr>
        <p:spPr>
          <a:xfrm>
            <a:off x="2300451" y="3101744"/>
            <a:ext cx="111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Questão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DA1F8974-425E-4FBA-AD15-9AB3CD7696C6}"/>
              </a:ext>
            </a:extLst>
          </p:cNvPr>
          <p:cNvSpPr txBox="1"/>
          <p:nvPr/>
        </p:nvSpPr>
        <p:spPr>
          <a:xfrm>
            <a:off x="356035" y="3691024"/>
            <a:ext cx="137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</a:t>
            </a:r>
          </a:p>
        </p:txBody>
      </p:sp>
      <p:cxnSp>
        <p:nvCxnSpPr>
          <p:cNvPr id="3093" name="Conector de Seta Reta 3092">
            <a:extLst>
              <a:ext uri="{FF2B5EF4-FFF2-40B4-BE49-F238E27FC236}">
                <a16:creationId xmlns:a16="http://schemas.microsoft.com/office/drawing/2014/main" id="{03425AF2-F9FE-4E4A-AE39-57B00DA4753E}"/>
              </a:ext>
            </a:extLst>
          </p:cNvPr>
          <p:cNvCxnSpPr>
            <a:cxnSpLocks/>
            <a:stCxn id="17" idx="1"/>
            <a:endCxn id="62" idx="3"/>
          </p:cNvCxnSpPr>
          <p:nvPr/>
        </p:nvCxnSpPr>
        <p:spPr>
          <a:xfrm flipH="1" flipV="1">
            <a:off x="3411921" y="3286410"/>
            <a:ext cx="949823" cy="30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5" name="Conector: Angulado 3094">
            <a:extLst>
              <a:ext uri="{FF2B5EF4-FFF2-40B4-BE49-F238E27FC236}">
                <a16:creationId xmlns:a16="http://schemas.microsoft.com/office/drawing/2014/main" id="{0BDCAF0D-C4F5-4B7D-A0C6-1782AA14CA85}"/>
              </a:ext>
            </a:extLst>
          </p:cNvPr>
          <p:cNvCxnSpPr>
            <a:stCxn id="62" idx="1"/>
            <a:endCxn id="63" idx="0"/>
          </p:cNvCxnSpPr>
          <p:nvPr/>
        </p:nvCxnSpPr>
        <p:spPr>
          <a:xfrm rot="10800000" flipV="1">
            <a:off x="1045121" y="3286410"/>
            <a:ext cx="1255331" cy="4046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0B2B964-99DE-49CF-A7BE-04C4613BD1D7}"/>
              </a:ext>
            </a:extLst>
          </p:cNvPr>
          <p:cNvSpPr txBox="1"/>
          <p:nvPr/>
        </p:nvSpPr>
        <p:spPr>
          <a:xfrm>
            <a:off x="563189" y="5259977"/>
            <a:ext cx="137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Conclusão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454873C6-DAB2-4C8E-AA5B-146FF9692B16}"/>
              </a:ext>
            </a:extLst>
          </p:cNvPr>
          <p:cNvSpPr txBox="1"/>
          <p:nvPr/>
        </p:nvSpPr>
        <p:spPr>
          <a:xfrm>
            <a:off x="4840624" y="3894083"/>
            <a:ext cx="146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Computador</a:t>
            </a:r>
          </a:p>
        </p:txBody>
      </p:sp>
      <p:cxnSp>
        <p:nvCxnSpPr>
          <p:cNvPr id="3097" name="Conector de Seta Reta 3096">
            <a:extLst>
              <a:ext uri="{FF2B5EF4-FFF2-40B4-BE49-F238E27FC236}">
                <a16:creationId xmlns:a16="http://schemas.microsoft.com/office/drawing/2014/main" id="{E23CB7D8-5223-47CA-8633-62A60CDF15E3}"/>
              </a:ext>
            </a:extLst>
          </p:cNvPr>
          <p:cNvCxnSpPr>
            <a:stCxn id="21" idx="2"/>
            <a:endCxn id="69" idx="0"/>
          </p:cNvCxnSpPr>
          <p:nvPr/>
        </p:nvCxnSpPr>
        <p:spPr>
          <a:xfrm flipH="1">
            <a:off x="5573721" y="2108716"/>
            <a:ext cx="1975335" cy="178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0012086E-E676-4096-B53F-C33E55DFA6BA}"/>
              </a:ext>
            </a:extLst>
          </p:cNvPr>
          <p:cNvSpPr txBox="1"/>
          <p:nvPr/>
        </p:nvSpPr>
        <p:spPr>
          <a:xfrm>
            <a:off x="6433993" y="4350002"/>
            <a:ext cx="127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Microfone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2E6E075E-0FD9-4029-ACAB-2412F617C5E8}"/>
              </a:ext>
            </a:extLst>
          </p:cNvPr>
          <p:cNvCxnSpPr>
            <a:stCxn id="69" idx="3"/>
            <a:endCxn id="80" idx="0"/>
          </p:cNvCxnSpPr>
          <p:nvPr/>
        </p:nvCxnSpPr>
        <p:spPr>
          <a:xfrm>
            <a:off x="6306818" y="4078749"/>
            <a:ext cx="766641" cy="2712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E04A4494-27C9-4814-AA4E-690BC60036EF}"/>
              </a:ext>
            </a:extLst>
          </p:cNvPr>
          <p:cNvCxnSpPr>
            <a:stCxn id="63" idx="2"/>
            <a:endCxn id="68" idx="0"/>
          </p:cNvCxnSpPr>
          <p:nvPr/>
        </p:nvCxnSpPr>
        <p:spPr>
          <a:xfrm>
            <a:off x="1045120" y="4060356"/>
            <a:ext cx="207154" cy="119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659873EF-3D38-4D9F-83B2-9B3CCF7AE117}"/>
              </a:ext>
            </a:extLst>
          </p:cNvPr>
          <p:cNvSpPr txBox="1"/>
          <p:nvPr/>
        </p:nvSpPr>
        <p:spPr>
          <a:xfrm>
            <a:off x="3411922" y="4378205"/>
            <a:ext cx="146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Power Point</a:t>
            </a:r>
          </a:p>
        </p:txBody>
      </p: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DF9E77A4-0D88-4DA6-AC2D-5CF82C184189}"/>
              </a:ext>
            </a:extLst>
          </p:cNvPr>
          <p:cNvCxnSpPr>
            <a:stCxn id="69" idx="1"/>
            <a:endCxn id="86" idx="0"/>
          </p:cNvCxnSpPr>
          <p:nvPr/>
        </p:nvCxnSpPr>
        <p:spPr>
          <a:xfrm rot="10800000" flipV="1">
            <a:off x="4146638" y="4078749"/>
            <a:ext cx="693986" cy="29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A359D12D-EC76-461E-98E8-89168591113B}"/>
              </a:ext>
            </a:extLst>
          </p:cNvPr>
          <p:cNvSpPr txBox="1"/>
          <p:nvPr/>
        </p:nvSpPr>
        <p:spPr>
          <a:xfrm>
            <a:off x="3287111" y="5238050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Internet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9B42427F-DC79-46E5-84EB-53667008B965}"/>
              </a:ext>
            </a:extLst>
          </p:cNvPr>
          <p:cNvCxnSpPr>
            <a:stCxn id="69" idx="2"/>
            <a:endCxn id="89" idx="0"/>
          </p:cNvCxnSpPr>
          <p:nvPr/>
        </p:nvCxnSpPr>
        <p:spPr>
          <a:xfrm rot="5400000">
            <a:off x="4213741" y="3878069"/>
            <a:ext cx="974635" cy="17453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CD103C82-B702-4EC7-9E3B-365B46F7445B}"/>
              </a:ext>
            </a:extLst>
          </p:cNvPr>
          <p:cNvSpPr txBox="1"/>
          <p:nvPr/>
        </p:nvSpPr>
        <p:spPr>
          <a:xfrm>
            <a:off x="4840624" y="5693379"/>
            <a:ext cx="104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Gmail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8F2A6D43-84D0-4364-AFFF-826151829327}"/>
              </a:ext>
            </a:extLst>
          </p:cNvPr>
          <p:cNvSpPr txBox="1"/>
          <p:nvPr/>
        </p:nvSpPr>
        <p:spPr>
          <a:xfrm>
            <a:off x="356035" y="6271649"/>
            <a:ext cx="104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Salvar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8C1A9D27-973B-4CFF-8AA7-5FEBFCE35D1A}"/>
              </a:ext>
            </a:extLst>
          </p:cNvPr>
          <p:cNvCxnSpPr>
            <a:stCxn id="68" idx="2"/>
            <a:endCxn id="95" idx="0"/>
          </p:cNvCxnSpPr>
          <p:nvPr/>
        </p:nvCxnSpPr>
        <p:spPr>
          <a:xfrm flipH="1">
            <a:off x="876939" y="5629309"/>
            <a:ext cx="375335" cy="64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34381301-6857-4E0C-99BA-9220E73FA32F}"/>
              </a:ext>
            </a:extLst>
          </p:cNvPr>
          <p:cNvCxnSpPr>
            <a:stCxn id="95" idx="3"/>
            <a:endCxn id="89" idx="1"/>
          </p:cNvCxnSpPr>
          <p:nvPr/>
        </p:nvCxnSpPr>
        <p:spPr>
          <a:xfrm flipV="1">
            <a:off x="1397843" y="5422716"/>
            <a:ext cx="1889268" cy="10335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: Angulado 63">
            <a:extLst>
              <a:ext uri="{FF2B5EF4-FFF2-40B4-BE49-F238E27FC236}">
                <a16:creationId xmlns:a16="http://schemas.microsoft.com/office/drawing/2014/main" id="{5036A778-7ED2-4608-8D71-DBCDBBD50BCB}"/>
              </a:ext>
            </a:extLst>
          </p:cNvPr>
          <p:cNvCxnSpPr>
            <a:stCxn id="89" idx="2"/>
            <a:endCxn id="94" idx="1"/>
          </p:cNvCxnSpPr>
          <p:nvPr/>
        </p:nvCxnSpPr>
        <p:spPr>
          <a:xfrm rot="16200000" flipH="1">
            <a:off x="4199178" y="5236598"/>
            <a:ext cx="270663" cy="10122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D1ED9C67-088F-4F3A-86CF-6292D1EFABA4}"/>
              </a:ext>
            </a:extLst>
          </p:cNvPr>
          <p:cNvSpPr txBox="1"/>
          <p:nvPr/>
        </p:nvSpPr>
        <p:spPr>
          <a:xfrm>
            <a:off x="8930661" y="5765813"/>
            <a:ext cx="7817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Nota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25D13AF5-F4D6-42DB-8AFA-B4F09C8CCC49}"/>
              </a:ext>
            </a:extLst>
          </p:cNvPr>
          <p:cNvSpPr txBox="1"/>
          <p:nvPr/>
        </p:nvSpPr>
        <p:spPr>
          <a:xfrm>
            <a:off x="6616966" y="5765813"/>
            <a:ext cx="118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Professor</a:t>
            </a:r>
          </a:p>
        </p:txBody>
      </p: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4259674F-FEE1-48D2-96B0-032FACA7624E}"/>
              </a:ext>
            </a:extLst>
          </p:cNvPr>
          <p:cNvCxnSpPr>
            <a:cxnSpLocks/>
            <a:endCxn id="105" idx="1"/>
          </p:cNvCxnSpPr>
          <p:nvPr/>
        </p:nvCxnSpPr>
        <p:spPr>
          <a:xfrm>
            <a:off x="5623035" y="5877823"/>
            <a:ext cx="993931" cy="72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FBFE85DE-033B-40AC-B75B-8EF3EBB9549F}"/>
              </a:ext>
            </a:extLst>
          </p:cNvPr>
          <p:cNvCxnSpPr>
            <a:stCxn id="105" idx="3"/>
            <a:endCxn id="104" idx="1"/>
          </p:cNvCxnSpPr>
          <p:nvPr/>
        </p:nvCxnSpPr>
        <p:spPr>
          <a:xfrm>
            <a:off x="7800693" y="5950479"/>
            <a:ext cx="1129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3C97BB69-2122-429F-A831-05D0673CD20E}"/>
              </a:ext>
            </a:extLst>
          </p:cNvPr>
          <p:cNvSpPr txBox="1"/>
          <p:nvPr/>
        </p:nvSpPr>
        <p:spPr>
          <a:xfrm rot="3618238">
            <a:off x="9150481" y="2875113"/>
            <a:ext cx="9616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Sumario 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86565701-1D02-4B95-86EC-E061DF4660F8}"/>
              </a:ext>
            </a:extLst>
          </p:cNvPr>
          <p:cNvSpPr txBox="1"/>
          <p:nvPr/>
        </p:nvSpPr>
        <p:spPr>
          <a:xfrm rot="1277422">
            <a:off x="7673087" y="3279675"/>
            <a:ext cx="11298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Capacidade 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307C0F74-2480-483B-97F8-6D49FE08C940}"/>
              </a:ext>
            </a:extLst>
          </p:cNvPr>
          <p:cNvSpPr txBox="1"/>
          <p:nvPr/>
        </p:nvSpPr>
        <p:spPr>
          <a:xfrm>
            <a:off x="5407793" y="3094245"/>
            <a:ext cx="8408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Matéria 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24EF1E17-0F5B-47FC-9741-262D4EED7B7D}"/>
              </a:ext>
            </a:extLst>
          </p:cNvPr>
          <p:cNvSpPr txBox="1"/>
          <p:nvPr/>
        </p:nvSpPr>
        <p:spPr>
          <a:xfrm>
            <a:off x="3990696" y="5642702"/>
            <a:ext cx="6496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Envio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355F32D6-7899-4599-869A-1CF57F6D5786}"/>
              </a:ext>
            </a:extLst>
          </p:cNvPr>
          <p:cNvSpPr txBox="1"/>
          <p:nvPr/>
        </p:nvSpPr>
        <p:spPr>
          <a:xfrm rot="179407">
            <a:off x="3594894" y="3052709"/>
            <a:ext cx="7534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Leitura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7EE0427D-F033-4E5B-8C9D-20C73D8A3BE6}"/>
              </a:ext>
            </a:extLst>
          </p:cNvPr>
          <p:cNvSpPr txBox="1"/>
          <p:nvPr/>
        </p:nvSpPr>
        <p:spPr>
          <a:xfrm>
            <a:off x="1051568" y="3052708"/>
            <a:ext cx="12927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Entendimento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28A894FA-C1C6-4DA1-B4D8-2694669D6817}"/>
              </a:ext>
            </a:extLst>
          </p:cNvPr>
          <p:cNvSpPr txBox="1"/>
          <p:nvPr/>
        </p:nvSpPr>
        <p:spPr>
          <a:xfrm rot="4708035">
            <a:off x="527730" y="4466222"/>
            <a:ext cx="14399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Conhecimento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CCFB0399-E084-4F3C-954E-DF3C727BB986}"/>
              </a:ext>
            </a:extLst>
          </p:cNvPr>
          <p:cNvSpPr txBox="1"/>
          <p:nvPr/>
        </p:nvSpPr>
        <p:spPr>
          <a:xfrm rot="18096509">
            <a:off x="385612" y="5785627"/>
            <a:ext cx="10825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Finalização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556F4B70-04D0-4718-91DB-F698ACC2555C}"/>
              </a:ext>
            </a:extLst>
          </p:cNvPr>
          <p:cNvSpPr txBox="1"/>
          <p:nvPr/>
        </p:nvSpPr>
        <p:spPr>
          <a:xfrm>
            <a:off x="2392422" y="5178190"/>
            <a:ext cx="8408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Upload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F0EB160E-7C12-46E9-A6FD-862254BD1677}"/>
              </a:ext>
            </a:extLst>
          </p:cNvPr>
          <p:cNvSpPr txBox="1"/>
          <p:nvPr/>
        </p:nvSpPr>
        <p:spPr>
          <a:xfrm>
            <a:off x="3946159" y="3825171"/>
            <a:ext cx="9616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Programa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51A2B734-520F-40F4-9977-17EBBF958BD0}"/>
              </a:ext>
            </a:extLst>
          </p:cNvPr>
          <p:cNvSpPr txBox="1"/>
          <p:nvPr/>
        </p:nvSpPr>
        <p:spPr>
          <a:xfrm>
            <a:off x="6289039" y="3839787"/>
            <a:ext cx="8408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Gadget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E55043E6-B38C-4B63-B249-A23BE922DC9F}"/>
              </a:ext>
            </a:extLst>
          </p:cNvPr>
          <p:cNvSpPr txBox="1"/>
          <p:nvPr/>
        </p:nvSpPr>
        <p:spPr>
          <a:xfrm rot="254911">
            <a:off x="5697921" y="5676858"/>
            <a:ext cx="9335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avaliação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2D055576-C77F-4EB8-9FE4-919B23A5E3D3}"/>
              </a:ext>
            </a:extLst>
          </p:cNvPr>
          <p:cNvSpPr txBox="1"/>
          <p:nvPr/>
        </p:nvSpPr>
        <p:spPr>
          <a:xfrm>
            <a:off x="7838697" y="5693379"/>
            <a:ext cx="106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Conclusão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86B71047-B19C-4C6F-926E-4821B6329FA8}"/>
              </a:ext>
            </a:extLst>
          </p:cNvPr>
          <p:cNvSpPr txBox="1"/>
          <p:nvPr/>
        </p:nvSpPr>
        <p:spPr>
          <a:xfrm rot="19092878">
            <a:off x="6299921" y="2559118"/>
            <a:ext cx="8408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Material</a:t>
            </a:r>
          </a:p>
        </p:txBody>
      </p:sp>
      <p:pic>
        <p:nvPicPr>
          <p:cNvPr id="5" name="FormatFactoryVoz 1">
            <a:hlinkClick r:id="" action="ppaction://media"/>
            <a:extLst>
              <a:ext uri="{FF2B5EF4-FFF2-40B4-BE49-F238E27FC236}">
                <a16:creationId xmlns:a16="http://schemas.microsoft.com/office/drawing/2014/main" id="{80ACC0C7-E8DD-417A-BB0D-69019F99A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4745" y="6069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58">
        <p:fade/>
      </p:transition>
    </mc:Choice>
    <mc:Fallback xmlns="">
      <p:transition spd="med" advTm="20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23AD4-9500-44C6-9AF4-A1824127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Competências e Habilidades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AD1E6D6-1393-4829-8C75-8EE56A27D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11" y="1483929"/>
            <a:ext cx="8150012" cy="5200650"/>
          </a:xfrm>
          <a:prstGeom prst="rect">
            <a:avLst/>
          </a:prstGeom>
        </p:spPr>
      </p:pic>
      <p:pic>
        <p:nvPicPr>
          <p:cNvPr id="3" name="Voz 2">
            <a:hlinkClick r:id="" action="ppaction://media"/>
            <a:extLst>
              <a:ext uri="{FF2B5EF4-FFF2-40B4-BE49-F238E27FC236}">
                <a16:creationId xmlns:a16="http://schemas.microsoft.com/office/drawing/2014/main" id="{7672E210-D2A3-4DBC-A856-B39A42AE2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3724" y="6074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606">
        <p:fade/>
      </p:transition>
    </mc:Choice>
    <mc:Fallback xmlns="">
      <p:transition spd="med" advTm="32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320A4-EA5F-4E8B-9DE6-4F04ACE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1B19BB-840C-4D93-AB65-5E01889C3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4191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 quando dois corpos(objetos) roçam um no outro.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48E80C50-9B13-4CF9-BB17-CCBB7432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7" y="2133600"/>
            <a:ext cx="4925574" cy="34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oz 3">
            <a:hlinkClick r:id="" action="ppaction://media"/>
            <a:extLst>
              <a:ext uri="{FF2B5EF4-FFF2-40B4-BE49-F238E27FC236}">
                <a16:creationId xmlns:a16="http://schemas.microsoft.com/office/drawing/2014/main" id="{1A7D3B7F-1C39-4C8E-B16B-E3100351C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2703" y="6056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42">
        <p:fade/>
      </p:transition>
    </mc:Choice>
    <mc:Fallback xmlns="">
      <p:transition spd="med" advTm="17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45974-A6C5-4FE1-B05C-F8B7C1CB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Atrito Estático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110D4-8838-4765-9B44-48967FB6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38756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É aquele que atua quando não há deslizamento dos corpos.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Resultado de imagem para pessoas empurrando um carro">
            <a:extLst>
              <a:ext uri="{FF2B5EF4-FFF2-40B4-BE49-F238E27FC236}">
                <a16:creationId xmlns:a16="http://schemas.microsoft.com/office/drawing/2014/main" id="{D3C55640-3159-4B74-804D-CC699FA4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2069"/>
            <a:ext cx="7893269" cy="44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oz 4">
            <a:hlinkClick r:id="" action="ppaction://media"/>
            <a:extLst>
              <a:ext uri="{FF2B5EF4-FFF2-40B4-BE49-F238E27FC236}">
                <a16:creationId xmlns:a16="http://schemas.microsoft.com/office/drawing/2014/main" id="{73C78922-CC91-482A-BEFA-B8CD21CEC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8620" y="6046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036">
        <p:fade/>
      </p:transition>
    </mc:Choice>
    <mc:Fallback xmlns="">
      <p:transition spd="med" advTm="29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22AD7-DE7F-4444-B6DC-4F3E2767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Atrito Dinâmico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C4E509-6F9A-49D2-A558-E03B679E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37705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É aquele que atua quando há deslizamento dos corpos.</a:t>
            </a:r>
          </a:p>
        </p:txBody>
      </p:sp>
      <p:pic>
        <p:nvPicPr>
          <p:cNvPr id="1026" name="Picture 2" descr="Resultado de imagem para pessoas empurrando um carro">
            <a:extLst>
              <a:ext uri="{FF2B5EF4-FFF2-40B4-BE49-F238E27FC236}">
                <a16:creationId xmlns:a16="http://schemas.microsoft.com/office/drawing/2014/main" id="{4F5F174C-2AB6-4202-B5DF-6ECA20F6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56" y="2326726"/>
            <a:ext cx="4865633" cy="35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oz 5">
            <a:hlinkClick r:id="" action="ppaction://media"/>
            <a:extLst>
              <a:ext uri="{FF2B5EF4-FFF2-40B4-BE49-F238E27FC236}">
                <a16:creationId xmlns:a16="http://schemas.microsoft.com/office/drawing/2014/main" id="{5E516107-1EB8-4F84-AD32-56A46EC91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152" y="5972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38">
        <p:fade/>
      </p:transition>
    </mc:Choice>
    <mc:Fallback xmlns="">
      <p:transition spd="med" advTm="21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A0F23-B23A-48FE-B4A6-A476E399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DCE91-982A-4BE3-8A99-8155104B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72762"/>
            <a:ext cx="10058400" cy="1922079"/>
          </a:xfrm>
        </p:spPr>
        <p:txBody>
          <a:bodyPr>
            <a:normAutofit/>
          </a:bodyPr>
          <a:lstStyle/>
          <a:p>
            <a:r>
              <a:rPr lang="pt-BR" sz="2000" dirty="0"/>
              <a:t>52) </a:t>
            </a:r>
            <a:r>
              <a:rPr lang="pt-BR" sz="1800" dirty="0"/>
              <a:t>Os freios ABS são uma importante medida de segurança no trânsito, os quais funcionam para impedir o travamento das rodas do carro quando o sistema de freios é acionado, liberando as rodas quando estão no limiar do deslizamento. Quando as rodas travam, a força de frenagem é governada pelo atrito cinético. As representações esquemáticas da força de atrito </a:t>
            </a:r>
            <a:r>
              <a:rPr lang="pt-BR" sz="1800" dirty="0" err="1"/>
              <a:t>fat</a:t>
            </a:r>
            <a:r>
              <a:rPr lang="pt-BR" sz="1800" dirty="0"/>
              <a:t> entre os pneus e a pista, em função da pressão aplicada no pedal de freio, para carros sem ABS e com ABS, respectivamente, são:</a:t>
            </a:r>
          </a:p>
        </p:txBody>
      </p:sp>
      <p:pic>
        <p:nvPicPr>
          <p:cNvPr id="4" name="Voz 6">
            <a:hlinkClick r:id="" action="ppaction://media"/>
            <a:extLst>
              <a:ext uri="{FF2B5EF4-FFF2-40B4-BE49-F238E27FC236}">
                <a16:creationId xmlns:a16="http://schemas.microsoft.com/office/drawing/2014/main" id="{B6974F7C-AE74-44C0-9896-5AF9249632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1172" y="6004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099">
        <p:fade/>
      </p:transition>
    </mc:Choice>
    <mc:Fallback xmlns="">
      <p:transition spd="med" advTm="42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89030-A219-4D17-A6D6-171E5FB4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AF2F20-C6D0-4405-B2EC-EDC5B427A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31463"/>
            <a:ext cx="4352381" cy="45142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DA5BD9-81F1-41E8-AFF5-7FDF9A527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181" y="1631463"/>
            <a:ext cx="4380952" cy="2971429"/>
          </a:xfrm>
          <a:prstGeom prst="rect">
            <a:avLst/>
          </a:prstGeom>
        </p:spPr>
      </p:pic>
      <p:pic>
        <p:nvPicPr>
          <p:cNvPr id="4" name="Voz 7">
            <a:hlinkClick r:id="" action="ppaction://media"/>
            <a:extLst>
              <a:ext uri="{FF2B5EF4-FFF2-40B4-BE49-F238E27FC236}">
                <a16:creationId xmlns:a16="http://schemas.microsoft.com/office/drawing/2014/main" id="{0AD174F9-9FB6-4313-8F9F-A491EDFB7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3724" y="6046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3">
        <p:fade/>
      </p:transition>
    </mc:Choice>
    <mc:Fallback xmlns="">
      <p:transition spd="med" advTm="8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1695D-FA91-4B38-ABD2-7C6C8962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2D8EF-4BD3-4561-AC81-9EA9608D5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94461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1°- </a:t>
            </a:r>
            <a:r>
              <a:rPr lang="pt-BR" sz="1800" i="1" dirty="0"/>
              <a:t>Sem o mecanismo ABS:</a:t>
            </a:r>
            <a:r>
              <a:rPr lang="pt-BR" sz="1800" dirty="0"/>
              <a:t>A forca de atrito aumenta ate atingir a forca de atrito de destaque e quando as rodas travam, o atrito passa a ser dinâmico e a forca de atrito passa a ser constante, com valor menor que a forca de atrito de destaque.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CC8660-ACB7-4FEE-8CFB-DB9950C21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81" y="2659117"/>
            <a:ext cx="5617779" cy="3738303"/>
          </a:xfrm>
          <a:prstGeom prst="rect">
            <a:avLst/>
          </a:prstGeom>
        </p:spPr>
      </p:pic>
      <p:pic>
        <p:nvPicPr>
          <p:cNvPr id="5" name="Voz 8">
            <a:hlinkClick r:id="" action="ppaction://media"/>
            <a:extLst>
              <a:ext uri="{FF2B5EF4-FFF2-40B4-BE49-F238E27FC236}">
                <a16:creationId xmlns:a16="http://schemas.microsoft.com/office/drawing/2014/main" id="{81DFB9A7-748F-4AE1-AD5B-B49F64385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5255" y="6014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96">
        <p:fade/>
      </p:transition>
    </mc:Choice>
    <mc:Fallback xmlns="">
      <p:transition spd="med" advTm="27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jeto científico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2990_TF02922647_TF02922647.potx" id="{AA315C5E-1628-4F47-8367-65A35BC8F5E5}" vid="{E9DA4590-E496-47A2-9BC8-E05EB1B55A2B}"/>
    </a:ext>
  </a:extLst>
</a:theme>
</file>

<file path=ppt/theme/theme2.xml><?xml version="1.0" encoding="utf-8"?>
<a:theme xmlns:a="http://schemas.openxmlformats.org/drawingml/2006/main" name="Tema do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projeto científico (widescreen)</Template>
  <TotalTime>274</TotalTime>
  <Words>341</Words>
  <Application>Microsoft Office PowerPoint</Application>
  <PresentationFormat>Widescreen</PresentationFormat>
  <Paragraphs>62</Paragraphs>
  <Slides>11</Slides>
  <Notes>1</Notes>
  <HiddenSlides>0</HiddenSlides>
  <MMClips>11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Arial</vt:lpstr>
      <vt:lpstr>Projeto científico 16x9</vt:lpstr>
      <vt:lpstr>Estudando para o ENEN de forma invertida</vt:lpstr>
      <vt:lpstr>Mapa Conceitual</vt:lpstr>
      <vt:lpstr>Competências e Habilidades</vt:lpstr>
      <vt:lpstr>Atrito</vt:lpstr>
      <vt:lpstr>Atrito Estático</vt:lpstr>
      <vt:lpstr>Atrito Dinâmico</vt:lpstr>
      <vt:lpstr>Questão</vt:lpstr>
      <vt:lpstr>Opções</vt:lpstr>
      <vt:lpstr>Resolução</vt:lpstr>
      <vt:lpstr>Apresentação do PowerPoint</vt:lpstr>
      <vt:lpstr>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ENEN de forma invertida</dc:title>
  <dc:creator>Familia Madeira</dc:creator>
  <cp:lastModifiedBy>Familia Madeira</cp:lastModifiedBy>
  <cp:revision>21</cp:revision>
  <dcterms:created xsi:type="dcterms:W3CDTF">2017-07-29T21:20:00Z</dcterms:created>
  <dcterms:modified xsi:type="dcterms:W3CDTF">2017-08-11T16:40:58Z</dcterms:modified>
</cp:coreProperties>
</file>