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0" r:id="rId4"/>
    <p:sldId id="258" r:id="rId5"/>
    <p:sldId id="265" r:id="rId6"/>
    <p:sldId id="266" r:id="rId7"/>
    <p:sldId id="267" r:id="rId8"/>
    <p:sldId id="268" r:id="rId9"/>
    <p:sldId id="269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Estudando para o </a:t>
            </a:r>
            <a:r>
              <a:rPr lang="pt-BR" dirty="0" smtClean="0"/>
              <a:t>ENEM </a:t>
            </a:r>
            <a:r>
              <a:rPr lang="pt-BR" dirty="0"/>
              <a:t>de forma invertida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2736618"/>
          </a:xfrm>
        </p:spPr>
        <p:txBody>
          <a:bodyPr>
            <a:normAutofit/>
          </a:bodyPr>
          <a:lstStyle/>
          <a:p>
            <a:r>
              <a:rPr lang="pt-BR" dirty="0"/>
              <a:t>Energia Potencial elástica </a:t>
            </a:r>
          </a:p>
          <a:p>
            <a:r>
              <a:rPr lang="pt-BR" dirty="0" smtClean="0"/>
              <a:t>ENEM: </a:t>
            </a:r>
            <a:r>
              <a:rPr lang="pt-BR" dirty="0"/>
              <a:t>2012  Questão: 54   1º Dia</a:t>
            </a:r>
          </a:p>
          <a:p>
            <a:r>
              <a:rPr lang="pt-BR" dirty="0"/>
              <a:t>Nome: Krystian Verginia de Almeida              Turma: 2º ano M03</a:t>
            </a:r>
          </a:p>
          <a:p>
            <a:r>
              <a:rPr lang="pt-BR" dirty="0"/>
              <a:t>EEEFM Prof.ª Filomena Quitiba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="" xmlns:a16="http://schemas.microsoft.com/office/drawing/2014/main" id="{51E85B06-D479-4462-BB0C-FBBD24C49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0"/>
    </mc:Choice>
    <mc:Fallback xmlns="">
      <p:transition spd="slow" advTm="31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20FAC03B-5CB1-4BD0-83C4-B2A53E701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71" b="20304"/>
          <a:stretch/>
        </p:blipFill>
        <p:spPr>
          <a:xfrm>
            <a:off x="2189527" y="0"/>
            <a:ext cx="8145710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C0AEBD1C-F9A7-4EF7-AEA6-6CE53D80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3" y="226502"/>
            <a:ext cx="1753297" cy="1326321"/>
          </a:xfrm>
        </p:spPr>
        <p:txBody>
          <a:bodyPr>
            <a:normAutofit/>
          </a:bodyPr>
          <a:lstStyle/>
          <a:p>
            <a:r>
              <a:rPr lang="pt-BR" sz="2400" dirty="0"/>
              <a:t>Questão do </a:t>
            </a:r>
            <a:br>
              <a:rPr lang="pt-BR" sz="2400" dirty="0"/>
            </a:br>
            <a:r>
              <a:rPr lang="pt-BR" sz="2400" dirty="0"/>
              <a:t>Enem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CD530695-C9D8-4F1D-9865-774FFB84BFE4}"/>
              </a:ext>
            </a:extLst>
          </p:cNvPr>
          <p:cNvSpPr txBox="1">
            <a:spLocks/>
          </p:cNvSpPr>
          <p:nvPr/>
        </p:nvSpPr>
        <p:spPr>
          <a:xfrm>
            <a:off x="151002" y="1552823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/>
              <a:t>Questão do </a:t>
            </a:r>
            <a:br>
              <a:rPr lang="pt-BR" sz="2400"/>
            </a:br>
            <a:r>
              <a:rPr lang="pt-BR" sz="2400"/>
              <a:t>Enem</a:t>
            </a:r>
            <a:endParaRPr lang="pt-BR" sz="2400" dirty="0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F22CE629-B528-4658-8354-68872AD95771}"/>
              </a:ext>
            </a:extLst>
          </p:cNvPr>
          <p:cNvSpPr txBox="1">
            <a:spLocks/>
          </p:cNvSpPr>
          <p:nvPr/>
        </p:nvSpPr>
        <p:spPr>
          <a:xfrm>
            <a:off x="151002" y="2879144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/>
              <a:t>Questão do </a:t>
            </a:r>
            <a:br>
              <a:rPr lang="pt-BR" sz="2400"/>
            </a:br>
            <a:r>
              <a:rPr lang="pt-BR" sz="2400"/>
              <a:t>Enem</a:t>
            </a:r>
            <a:endParaRPr lang="pt-BR" sz="2400" dirty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C957F16C-2399-465A-90FB-D01F8D833558}"/>
              </a:ext>
            </a:extLst>
          </p:cNvPr>
          <p:cNvSpPr txBox="1">
            <a:spLocks/>
          </p:cNvSpPr>
          <p:nvPr/>
        </p:nvSpPr>
        <p:spPr>
          <a:xfrm>
            <a:off x="151001" y="4205465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/>
              <a:t>Questão do </a:t>
            </a:r>
            <a:br>
              <a:rPr lang="pt-BR" sz="2400"/>
            </a:br>
            <a:r>
              <a:rPr lang="pt-BR" sz="2400"/>
              <a:t>Enem</a:t>
            </a:r>
            <a:endParaRPr lang="pt-BR" sz="2400" dirty="0"/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493B4875-21D0-45A2-AAB7-725E21B5294B}"/>
              </a:ext>
            </a:extLst>
          </p:cNvPr>
          <p:cNvSpPr txBox="1">
            <a:spLocks/>
          </p:cNvSpPr>
          <p:nvPr/>
        </p:nvSpPr>
        <p:spPr>
          <a:xfrm>
            <a:off x="151000" y="5531679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/>
              <a:t>Questão do </a:t>
            </a:r>
            <a:br>
              <a:rPr lang="pt-BR" sz="2400"/>
            </a:br>
            <a:r>
              <a:rPr lang="pt-BR" sz="2400"/>
              <a:t>Enem</a:t>
            </a:r>
            <a:endParaRPr lang="pt-BR" sz="2400" dirty="0"/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E3D4E11F-7D2C-48E5-9E2C-ADD421AD2FA8}"/>
              </a:ext>
            </a:extLst>
          </p:cNvPr>
          <p:cNvSpPr txBox="1">
            <a:spLocks/>
          </p:cNvSpPr>
          <p:nvPr/>
        </p:nvSpPr>
        <p:spPr>
          <a:xfrm>
            <a:off x="10438703" y="226501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Questão do </a:t>
            </a:r>
            <a:br>
              <a:rPr lang="pt-BR" sz="2400" dirty="0"/>
            </a:br>
            <a:r>
              <a:rPr lang="pt-BR" sz="2400" dirty="0"/>
              <a:t>Enem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2A1D727D-B5FE-4C72-97E0-AB188D812475}"/>
              </a:ext>
            </a:extLst>
          </p:cNvPr>
          <p:cNvSpPr txBox="1">
            <a:spLocks/>
          </p:cNvSpPr>
          <p:nvPr/>
        </p:nvSpPr>
        <p:spPr>
          <a:xfrm>
            <a:off x="10438703" y="1552823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Questão do </a:t>
            </a:r>
            <a:br>
              <a:rPr lang="pt-BR" sz="2400" dirty="0"/>
            </a:br>
            <a:r>
              <a:rPr lang="pt-BR" sz="2400" dirty="0"/>
              <a:t>Enem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A01C33DB-0EA2-4BC7-AAD2-C7A3370312C1}"/>
              </a:ext>
            </a:extLst>
          </p:cNvPr>
          <p:cNvSpPr txBox="1">
            <a:spLocks/>
          </p:cNvSpPr>
          <p:nvPr/>
        </p:nvSpPr>
        <p:spPr>
          <a:xfrm>
            <a:off x="10438703" y="2879143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Questão do </a:t>
            </a:r>
            <a:br>
              <a:rPr lang="pt-BR" sz="2400" dirty="0"/>
            </a:br>
            <a:r>
              <a:rPr lang="pt-BR" sz="2400" dirty="0"/>
              <a:t>Enem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ACB9736F-E1F1-43FA-A1A1-C3838DAAC775}"/>
              </a:ext>
            </a:extLst>
          </p:cNvPr>
          <p:cNvSpPr txBox="1">
            <a:spLocks/>
          </p:cNvSpPr>
          <p:nvPr/>
        </p:nvSpPr>
        <p:spPr>
          <a:xfrm>
            <a:off x="10438702" y="4205358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Questão do </a:t>
            </a:r>
            <a:br>
              <a:rPr lang="pt-BR" sz="2400" dirty="0"/>
            </a:br>
            <a:r>
              <a:rPr lang="pt-BR" sz="2400" dirty="0"/>
              <a:t>Enem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3AE7F580-EDD0-4147-BC09-A9DBD0ED7E38}"/>
              </a:ext>
            </a:extLst>
          </p:cNvPr>
          <p:cNvSpPr txBox="1">
            <a:spLocks/>
          </p:cNvSpPr>
          <p:nvPr/>
        </p:nvSpPr>
        <p:spPr>
          <a:xfrm>
            <a:off x="10438703" y="5531572"/>
            <a:ext cx="175329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Questão do </a:t>
            </a:r>
            <a:br>
              <a:rPr lang="pt-BR" sz="2400" dirty="0"/>
            </a:br>
            <a:r>
              <a:rPr lang="pt-BR" sz="2400" dirty="0"/>
              <a:t>Enem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="" xmlns:a16="http://schemas.microsoft.com/office/drawing/2014/main" id="{469C7B29-3E5F-4523-A678-C04BBD457CE9}"/>
              </a:ext>
            </a:extLst>
          </p:cNvPr>
          <p:cNvSpPr/>
          <p:nvPr/>
        </p:nvSpPr>
        <p:spPr>
          <a:xfrm>
            <a:off x="4798503" y="226501"/>
            <a:ext cx="721453" cy="629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3089EB65-CAF9-4A05-B72B-599AEB70B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3"/>
    </mc:Choice>
    <mc:Fallback xmlns="">
      <p:transition spd="slow" advTm="6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960F60D-04A9-432E-9DD5-31910946F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397"/>
          <a:stretch/>
        </p:blipFill>
        <p:spPr>
          <a:xfrm>
            <a:off x="500542" y="2214694"/>
            <a:ext cx="11079061" cy="2424417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F20B4CF9-F952-4B9D-A05B-B919A055E1D8}"/>
              </a:ext>
            </a:extLst>
          </p:cNvPr>
          <p:cNvSpPr txBox="1">
            <a:spLocks/>
          </p:cNvSpPr>
          <p:nvPr/>
        </p:nvSpPr>
        <p:spPr>
          <a:xfrm>
            <a:off x="500542" y="30899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52E506C4-5BCB-45D8-83BD-118FFF0189ED}"/>
              </a:ext>
            </a:extLst>
          </p:cNvPr>
          <p:cNvSpPr txBox="1">
            <a:spLocks/>
          </p:cNvSpPr>
          <p:nvPr/>
        </p:nvSpPr>
        <p:spPr>
          <a:xfrm>
            <a:off x="500542" y="62637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EC8F7D93-223F-4E09-B839-46E02432CD35}"/>
              </a:ext>
            </a:extLst>
          </p:cNvPr>
          <p:cNvSpPr txBox="1">
            <a:spLocks/>
          </p:cNvSpPr>
          <p:nvPr/>
        </p:nvSpPr>
        <p:spPr>
          <a:xfrm>
            <a:off x="500542" y="943760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83BC3A44-C046-4D82-97D2-3B0F36080477}"/>
              </a:ext>
            </a:extLst>
          </p:cNvPr>
          <p:cNvSpPr txBox="1">
            <a:spLocks/>
          </p:cNvSpPr>
          <p:nvPr/>
        </p:nvSpPr>
        <p:spPr>
          <a:xfrm>
            <a:off x="500542" y="131567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EF66E01F-7759-4AA7-84FF-BE909C7B653C}"/>
              </a:ext>
            </a:extLst>
          </p:cNvPr>
          <p:cNvSpPr txBox="1">
            <a:spLocks/>
          </p:cNvSpPr>
          <p:nvPr/>
        </p:nvSpPr>
        <p:spPr>
          <a:xfrm>
            <a:off x="500542" y="163305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80849CC3-8397-4B9B-85D0-87CFE4ABABCC}"/>
              </a:ext>
            </a:extLst>
          </p:cNvPr>
          <p:cNvSpPr txBox="1">
            <a:spLocks/>
          </p:cNvSpPr>
          <p:nvPr/>
        </p:nvSpPr>
        <p:spPr>
          <a:xfrm>
            <a:off x="2743199" y="25586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91CB2ED9-3678-4FE2-B79E-4F0BA3E0EC26}"/>
              </a:ext>
            </a:extLst>
          </p:cNvPr>
          <p:cNvSpPr txBox="1">
            <a:spLocks/>
          </p:cNvSpPr>
          <p:nvPr/>
        </p:nvSpPr>
        <p:spPr>
          <a:xfrm>
            <a:off x="2743199" y="57324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430F1186-0F6A-464E-B6BE-B5E7C2BC07A3}"/>
              </a:ext>
            </a:extLst>
          </p:cNvPr>
          <p:cNvSpPr txBox="1">
            <a:spLocks/>
          </p:cNvSpPr>
          <p:nvPr/>
        </p:nvSpPr>
        <p:spPr>
          <a:xfrm>
            <a:off x="2743199" y="89063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DB156F95-30B2-493C-AA05-A5083116B8B6}"/>
              </a:ext>
            </a:extLst>
          </p:cNvPr>
          <p:cNvSpPr txBox="1">
            <a:spLocks/>
          </p:cNvSpPr>
          <p:nvPr/>
        </p:nvSpPr>
        <p:spPr>
          <a:xfrm>
            <a:off x="2743199" y="126254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7D0F73A3-2159-4F79-AD79-CE463F4F2618}"/>
              </a:ext>
            </a:extLst>
          </p:cNvPr>
          <p:cNvSpPr txBox="1">
            <a:spLocks/>
          </p:cNvSpPr>
          <p:nvPr/>
        </p:nvSpPr>
        <p:spPr>
          <a:xfrm>
            <a:off x="2743199" y="157992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3535FCC6-79EE-46BB-A38A-49AA7C3CDD46}"/>
              </a:ext>
            </a:extLst>
          </p:cNvPr>
          <p:cNvSpPr txBox="1">
            <a:spLocks/>
          </p:cNvSpPr>
          <p:nvPr/>
        </p:nvSpPr>
        <p:spPr>
          <a:xfrm>
            <a:off x="4980263" y="25586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="" xmlns:a16="http://schemas.microsoft.com/office/drawing/2014/main" id="{73260DEC-1AA1-4573-A4B8-D2DC0B0D9A00}"/>
              </a:ext>
            </a:extLst>
          </p:cNvPr>
          <p:cNvSpPr txBox="1">
            <a:spLocks/>
          </p:cNvSpPr>
          <p:nvPr/>
        </p:nvSpPr>
        <p:spPr>
          <a:xfrm>
            <a:off x="4980263" y="57324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="" xmlns:a16="http://schemas.microsoft.com/office/drawing/2014/main" id="{88354AA2-0720-4A5B-918D-406817B27F02}"/>
              </a:ext>
            </a:extLst>
          </p:cNvPr>
          <p:cNvSpPr txBox="1">
            <a:spLocks/>
          </p:cNvSpPr>
          <p:nvPr/>
        </p:nvSpPr>
        <p:spPr>
          <a:xfrm>
            <a:off x="4980263" y="89063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="" xmlns:a16="http://schemas.microsoft.com/office/drawing/2014/main" id="{A7266629-C2DE-4096-A755-F4415CC638F0}"/>
              </a:ext>
            </a:extLst>
          </p:cNvPr>
          <p:cNvSpPr txBox="1">
            <a:spLocks/>
          </p:cNvSpPr>
          <p:nvPr/>
        </p:nvSpPr>
        <p:spPr>
          <a:xfrm>
            <a:off x="4980263" y="126254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9817D0D6-9E62-482E-AED7-EFA2E388DA68}"/>
              </a:ext>
            </a:extLst>
          </p:cNvPr>
          <p:cNvSpPr txBox="1">
            <a:spLocks/>
          </p:cNvSpPr>
          <p:nvPr/>
        </p:nvSpPr>
        <p:spPr>
          <a:xfrm>
            <a:off x="4980263" y="157992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="" xmlns:a16="http://schemas.microsoft.com/office/drawing/2014/main" id="{EF3D9AB5-0CDC-46FC-AA73-FF91ED2ED3A2}"/>
              </a:ext>
            </a:extLst>
          </p:cNvPr>
          <p:cNvSpPr txBox="1">
            <a:spLocks/>
          </p:cNvSpPr>
          <p:nvPr/>
        </p:nvSpPr>
        <p:spPr>
          <a:xfrm>
            <a:off x="7217327" y="25586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="" xmlns:a16="http://schemas.microsoft.com/office/drawing/2014/main" id="{FF9454FA-5FB9-4E61-A759-E80D8E72F450}"/>
              </a:ext>
            </a:extLst>
          </p:cNvPr>
          <p:cNvSpPr txBox="1">
            <a:spLocks/>
          </p:cNvSpPr>
          <p:nvPr/>
        </p:nvSpPr>
        <p:spPr>
          <a:xfrm>
            <a:off x="7217327" y="57324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="" xmlns:a16="http://schemas.microsoft.com/office/drawing/2014/main" id="{86D3866C-4A30-4356-9F14-473533685B1F}"/>
              </a:ext>
            </a:extLst>
          </p:cNvPr>
          <p:cNvSpPr txBox="1">
            <a:spLocks/>
          </p:cNvSpPr>
          <p:nvPr/>
        </p:nvSpPr>
        <p:spPr>
          <a:xfrm>
            <a:off x="7217327" y="89063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="" xmlns:a16="http://schemas.microsoft.com/office/drawing/2014/main" id="{F61EC10E-33D5-464D-9A7A-6F935589D103}"/>
              </a:ext>
            </a:extLst>
          </p:cNvPr>
          <p:cNvSpPr txBox="1">
            <a:spLocks/>
          </p:cNvSpPr>
          <p:nvPr/>
        </p:nvSpPr>
        <p:spPr>
          <a:xfrm>
            <a:off x="7217327" y="126254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="" xmlns:a16="http://schemas.microsoft.com/office/drawing/2014/main" id="{E5E1D77E-9C77-46DC-BE44-2FD28DA99CC9}"/>
              </a:ext>
            </a:extLst>
          </p:cNvPr>
          <p:cNvSpPr txBox="1">
            <a:spLocks/>
          </p:cNvSpPr>
          <p:nvPr/>
        </p:nvSpPr>
        <p:spPr>
          <a:xfrm>
            <a:off x="7217327" y="157992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="" xmlns:a16="http://schemas.microsoft.com/office/drawing/2014/main" id="{80905F82-44CF-4287-A48A-1455BAB42CE3}"/>
              </a:ext>
            </a:extLst>
          </p:cNvPr>
          <p:cNvSpPr txBox="1">
            <a:spLocks/>
          </p:cNvSpPr>
          <p:nvPr/>
        </p:nvSpPr>
        <p:spPr>
          <a:xfrm>
            <a:off x="9454391" y="25586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="" xmlns:a16="http://schemas.microsoft.com/office/drawing/2014/main" id="{37167B2C-CF60-4BD5-B166-2A1D068766C7}"/>
              </a:ext>
            </a:extLst>
          </p:cNvPr>
          <p:cNvSpPr txBox="1">
            <a:spLocks/>
          </p:cNvSpPr>
          <p:nvPr/>
        </p:nvSpPr>
        <p:spPr>
          <a:xfrm>
            <a:off x="9454391" y="57324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="" xmlns:a16="http://schemas.microsoft.com/office/drawing/2014/main" id="{AE51F6F1-0214-4DB5-BB31-D94C56B72B3B}"/>
              </a:ext>
            </a:extLst>
          </p:cNvPr>
          <p:cNvSpPr txBox="1">
            <a:spLocks/>
          </p:cNvSpPr>
          <p:nvPr/>
        </p:nvSpPr>
        <p:spPr>
          <a:xfrm>
            <a:off x="9454391" y="89063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="" xmlns:a16="http://schemas.microsoft.com/office/drawing/2014/main" id="{E8422497-72AB-4E96-861E-E9651F192074}"/>
              </a:ext>
            </a:extLst>
          </p:cNvPr>
          <p:cNvSpPr txBox="1">
            <a:spLocks/>
          </p:cNvSpPr>
          <p:nvPr/>
        </p:nvSpPr>
        <p:spPr>
          <a:xfrm>
            <a:off x="9454391" y="1262545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="" xmlns:a16="http://schemas.microsoft.com/office/drawing/2014/main" id="{162CDEA7-1EBF-4321-B714-8C1298AD2422}"/>
              </a:ext>
            </a:extLst>
          </p:cNvPr>
          <p:cNvSpPr txBox="1">
            <a:spLocks/>
          </p:cNvSpPr>
          <p:nvPr/>
        </p:nvSpPr>
        <p:spPr>
          <a:xfrm>
            <a:off x="9454391" y="1579928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="" xmlns:a16="http://schemas.microsoft.com/office/drawing/2014/main" id="{C3A6D236-FEC1-4F14-9E8E-306A6CC6EBB6}"/>
              </a:ext>
            </a:extLst>
          </p:cNvPr>
          <p:cNvSpPr txBox="1">
            <a:spLocks/>
          </p:cNvSpPr>
          <p:nvPr/>
        </p:nvSpPr>
        <p:spPr>
          <a:xfrm>
            <a:off x="500542" y="484464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="" xmlns:a16="http://schemas.microsoft.com/office/drawing/2014/main" id="{01CB3D9A-720D-42B7-86B5-A447240122A7}"/>
              </a:ext>
            </a:extLst>
          </p:cNvPr>
          <p:cNvSpPr txBox="1">
            <a:spLocks/>
          </p:cNvSpPr>
          <p:nvPr/>
        </p:nvSpPr>
        <p:spPr>
          <a:xfrm>
            <a:off x="500542" y="516202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="" xmlns:a16="http://schemas.microsoft.com/office/drawing/2014/main" id="{84CF937F-7058-480E-A7AE-735F1869EB27}"/>
              </a:ext>
            </a:extLst>
          </p:cNvPr>
          <p:cNvSpPr txBox="1">
            <a:spLocks/>
          </p:cNvSpPr>
          <p:nvPr/>
        </p:nvSpPr>
        <p:spPr>
          <a:xfrm>
            <a:off x="500542" y="547940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="" xmlns:a16="http://schemas.microsoft.com/office/drawing/2014/main" id="{32207CF2-3EDA-4D8E-B89D-87C1A61FB270}"/>
              </a:ext>
            </a:extLst>
          </p:cNvPr>
          <p:cNvSpPr txBox="1">
            <a:spLocks/>
          </p:cNvSpPr>
          <p:nvPr/>
        </p:nvSpPr>
        <p:spPr>
          <a:xfrm>
            <a:off x="500542" y="585132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="" xmlns:a16="http://schemas.microsoft.com/office/drawing/2014/main" id="{26722514-2B7C-4932-9085-A787100C712E}"/>
              </a:ext>
            </a:extLst>
          </p:cNvPr>
          <p:cNvSpPr txBox="1">
            <a:spLocks/>
          </p:cNvSpPr>
          <p:nvPr/>
        </p:nvSpPr>
        <p:spPr>
          <a:xfrm>
            <a:off x="500542" y="616870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="" xmlns:a16="http://schemas.microsoft.com/office/drawing/2014/main" id="{B4C28915-DD33-4A72-91B7-B7597AFF3658}"/>
              </a:ext>
            </a:extLst>
          </p:cNvPr>
          <p:cNvSpPr txBox="1">
            <a:spLocks/>
          </p:cNvSpPr>
          <p:nvPr/>
        </p:nvSpPr>
        <p:spPr>
          <a:xfrm>
            <a:off x="2737606" y="484464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="" xmlns:a16="http://schemas.microsoft.com/office/drawing/2014/main" id="{9A6E2872-A6D9-4CA7-9C03-F13F6A59A6C2}"/>
              </a:ext>
            </a:extLst>
          </p:cNvPr>
          <p:cNvSpPr txBox="1">
            <a:spLocks/>
          </p:cNvSpPr>
          <p:nvPr/>
        </p:nvSpPr>
        <p:spPr>
          <a:xfrm>
            <a:off x="2737606" y="516202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="" xmlns:a16="http://schemas.microsoft.com/office/drawing/2014/main" id="{9C5D9AC9-F8C7-4A49-A50A-E8EC7137F1AC}"/>
              </a:ext>
            </a:extLst>
          </p:cNvPr>
          <p:cNvSpPr txBox="1">
            <a:spLocks/>
          </p:cNvSpPr>
          <p:nvPr/>
        </p:nvSpPr>
        <p:spPr>
          <a:xfrm>
            <a:off x="2737606" y="547940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44" name="Título 1">
            <a:extLst>
              <a:ext uri="{FF2B5EF4-FFF2-40B4-BE49-F238E27FC236}">
                <a16:creationId xmlns="" xmlns:a16="http://schemas.microsoft.com/office/drawing/2014/main" id="{F4714E77-0145-4F4D-A909-057B80AA717E}"/>
              </a:ext>
            </a:extLst>
          </p:cNvPr>
          <p:cNvSpPr txBox="1">
            <a:spLocks/>
          </p:cNvSpPr>
          <p:nvPr/>
        </p:nvSpPr>
        <p:spPr>
          <a:xfrm>
            <a:off x="2737606" y="585132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="" xmlns:a16="http://schemas.microsoft.com/office/drawing/2014/main" id="{43D09B04-EA08-4832-B353-4573788F92C2}"/>
              </a:ext>
            </a:extLst>
          </p:cNvPr>
          <p:cNvSpPr txBox="1">
            <a:spLocks/>
          </p:cNvSpPr>
          <p:nvPr/>
        </p:nvSpPr>
        <p:spPr>
          <a:xfrm>
            <a:off x="2737606" y="616870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="" xmlns:a16="http://schemas.microsoft.com/office/drawing/2014/main" id="{50B2E5F8-DB1E-4CF0-ABD5-51C8429F1247}"/>
              </a:ext>
            </a:extLst>
          </p:cNvPr>
          <p:cNvSpPr txBox="1">
            <a:spLocks/>
          </p:cNvSpPr>
          <p:nvPr/>
        </p:nvSpPr>
        <p:spPr>
          <a:xfrm>
            <a:off x="4974670" y="484464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="" xmlns:a16="http://schemas.microsoft.com/office/drawing/2014/main" id="{792A183F-6544-4D6D-A962-C500230DC1C9}"/>
              </a:ext>
            </a:extLst>
          </p:cNvPr>
          <p:cNvSpPr txBox="1">
            <a:spLocks/>
          </p:cNvSpPr>
          <p:nvPr/>
        </p:nvSpPr>
        <p:spPr>
          <a:xfrm>
            <a:off x="4974670" y="516202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3" name="Título 1">
            <a:extLst>
              <a:ext uri="{FF2B5EF4-FFF2-40B4-BE49-F238E27FC236}">
                <a16:creationId xmlns="" xmlns:a16="http://schemas.microsoft.com/office/drawing/2014/main" id="{8C1BB39D-4DD8-47D4-84E0-F31A5DE32D11}"/>
              </a:ext>
            </a:extLst>
          </p:cNvPr>
          <p:cNvSpPr txBox="1">
            <a:spLocks/>
          </p:cNvSpPr>
          <p:nvPr/>
        </p:nvSpPr>
        <p:spPr>
          <a:xfrm>
            <a:off x="4974670" y="547940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4" name="Título 1">
            <a:extLst>
              <a:ext uri="{FF2B5EF4-FFF2-40B4-BE49-F238E27FC236}">
                <a16:creationId xmlns="" xmlns:a16="http://schemas.microsoft.com/office/drawing/2014/main" id="{E3895927-F5FD-43BE-AA11-6681680FDF90}"/>
              </a:ext>
            </a:extLst>
          </p:cNvPr>
          <p:cNvSpPr txBox="1">
            <a:spLocks/>
          </p:cNvSpPr>
          <p:nvPr/>
        </p:nvSpPr>
        <p:spPr>
          <a:xfrm>
            <a:off x="4974670" y="585132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5" name="Título 1">
            <a:extLst>
              <a:ext uri="{FF2B5EF4-FFF2-40B4-BE49-F238E27FC236}">
                <a16:creationId xmlns="" xmlns:a16="http://schemas.microsoft.com/office/drawing/2014/main" id="{2C7AF3C6-EB0F-439D-88BC-37A251FA4E97}"/>
              </a:ext>
            </a:extLst>
          </p:cNvPr>
          <p:cNvSpPr txBox="1">
            <a:spLocks/>
          </p:cNvSpPr>
          <p:nvPr/>
        </p:nvSpPr>
        <p:spPr>
          <a:xfrm>
            <a:off x="4974670" y="616870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="" xmlns:a16="http://schemas.microsoft.com/office/drawing/2014/main" id="{CACA8389-A506-4D29-BD96-5681F9C13958}"/>
              </a:ext>
            </a:extLst>
          </p:cNvPr>
          <p:cNvSpPr txBox="1">
            <a:spLocks/>
          </p:cNvSpPr>
          <p:nvPr/>
        </p:nvSpPr>
        <p:spPr>
          <a:xfrm>
            <a:off x="7222920" y="484464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7" name="Título 1">
            <a:extLst>
              <a:ext uri="{FF2B5EF4-FFF2-40B4-BE49-F238E27FC236}">
                <a16:creationId xmlns="" xmlns:a16="http://schemas.microsoft.com/office/drawing/2014/main" id="{1EBA5C33-05A4-40B8-9EFE-5F46F2D8DDA1}"/>
              </a:ext>
            </a:extLst>
          </p:cNvPr>
          <p:cNvSpPr txBox="1">
            <a:spLocks/>
          </p:cNvSpPr>
          <p:nvPr/>
        </p:nvSpPr>
        <p:spPr>
          <a:xfrm>
            <a:off x="7222920" y="516202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="" xmlns:a16="http://schemas.microsoft.com/office/drawing/2014/main" id="{042483D9-BAFF-40EB-8825-B615429BA827}"/>
              </a:ext>
            </a:extLst>
          </p:cNvPr>
          <p:cNvSpPr txBox="1">
            <a:spLocks/>
          </p:cNvSpPr>
          <p:nvPr/>
        </p:nvSpPr>
        <p:spPr>
          <a:xfrm>
            <a:off x="7222920" y="547940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59" name="Título 1">
            <a:extLst>
              <a:ext uri="{FF2B5EF4-FFF2-40B4-BE49-F238E27FC236}">
                <a16:creationId xmlns="" xmlns:a16="http://schemas.microsoft.com/office/drawing/2014/main" id="{AF5EC4CF-20DD-42A0-B5D5-317B0B1C5487}"/>
              </a:ext>
            </a:extLst>
          </p:cNvPr>
          <p:cNvSpPr txBox="1">
            <a:spLocks/>
          </p:cNvSpPr>
          <p:nvPr/>
        </p:nvSpPr>
        <p:spPr>
          <a:xfrm>
            <a:off x="7222920" y="585132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0" name="Título 1">
            <a:extLst>
              <a:ext uri="{FF2B5EF4-FFF2-40B4-BE49-F238E27FC236}">
                <a16:creationId xmlns="" xmlns:a16="http://schemas.microsoft.com/office/drawing/2014/main" id="{C7728AFA-CCED-4C09-8D8C-4EC142B295B8}"/>
              </a:ext>
            </a:extLst>
          </p:cNvPr>
          <p:cNvSpPr txBox="1">
            <a:spLocks/>
          </p:cNvSpPr>
          <p:nvPr/>
        </p:nvSpPr>
        <p:spPr>
          <a:xfrm>
            <a:off x="7222920" y="616870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1" name="Título 1">
            <a:extLst>
              <a:ext uri="{FF2B5EF4-FFF2-40B4-BE49-F238E27FC236}">
                <a16:creationId xmlns="" xmlns:a16="http://schemas.microsoft.com/office/drawing/2014/main" id="{EF44B71F-75AD-4040-B70A-A013B9873176}"/>
              </a:ext>
            </a:extLst>
          </p:cNvPr>
          <p:cNvSpPr txBox="1">
            <a:spLocks/>
          </p:cNvSpPr>
          <p:nvPr/>
        </p:nvSpPr>
        <p:spPr>
          <a:xfrm>
            <a:off x="9471170" y="484464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="" xmlns:a16="http://schemas.microsoft.com/office/drawing/2014/main" id="{3BBDF19F-9161-4FC5-B40B-0C8A0D6FA176}"/>
              </a:ext>
            </a:extLst>
          </p:cNvPr>
          <p:cNvSpPr txBox="1">
            <a:spLocks/>
          </p:cNvSpPr>
          <p:nvPr/>
        </p:nvSpPr>
        <p:spPr>
          <a:xfrm>
            <a:off x="9471170" y="516202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3" name="Título 1">
            <a:extLst>
              <a:ext uri="{FF2B5EF4-FFF2-40B4-BE49-F238E27FC236}">
                <a16:creationId xmlns="" xmlns:a16="http://schemas.microsoft.com/office/drawing/2014/main" id="{00E9D776-7F84-42DE-9DB5-1D6F40D47D1D}"/>
              </a:ext>
            </a:extLst>
          </p:cNvPr>
          <p:cNvSpPr txBox="1">
            <a:spLocks/>
          </p:cNvSpPr>
          <p:nvPr/>
        </p:nvSpPr>
        <p:spPr>
          <a:xfrm>
            <a:off x="9471170" y="5479407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4" name="Título 1">
            <a:extLst>
              <a:ext uri="{FF2B5EF4-FFF2-40B4-BE49-F238E27FC236}">
                <a16:creationId xmlns="" xmlns:a16="http://schemas.microsoft.com/office/drawing/2014/main" id="{C6464266-E8E2-4A03-916B-15D0E980F8B9}"/>
              </a:ext>
            </a:extLst>
          </p:cNvPr>
          <p:cNvSpPr txBox="1">
            <a:spLocks/>
          </p:cNvSpPr>
          <p:nvPr/>
        </p:nvSpPr>
        <p:spPr>
          <a:xfrm>
            <a:off x="9471170" y="5851321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5" name="Título 1">
            <a:extLst>
              <a:ext uri="{FF2B5EF4-FFF2-40B4-BE49-F238E27FC236}">
                <a16:creationId xmlns="" xmlns:a16="http://schemas.microsoft.com/office/drawing/2014/main" id="{1F3931FE-435D-4A1B-831A-5ACA117D56E4}"/>
              </a:ext>
            </a:extLst>
          </p:cNvPr>
          <p:cNvSpPr txBox="1">
            <a:spLocks/>
          </p:cNvSpPr>
          <p:nvPr/>
        </p:nvSpPr>
        <p:spPr>
          <a:xfrm>
            <a:off x="9471170" y="6168704"/>
            <a:ext cx="2242657" cy="40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resolução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="" xmlns:a16="http://schemas.microsoft.com/office/drawing/2014/main" id="{9BA4A8A0-F46C-47C4-9244-3E536F46BC8D}"/>
              </a:ext>
            </a:extLst>
          </p:cNvPr>
          <p:cNvSpPr/>
          <p:nvPr/>
        </p:nvSpPr>
        <p:spPr>
          <a:xfrm>
            <a:off x="5653037" y="2124943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pt-BR" sz="54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7D8ADC9A-1E50-4F7A-9744-9B0B3D46F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4"/>
    </mc:Choice>
    <mc:Fallback xmlns="">
      <p:transition spd="slow" advTm="5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Estudando para o ENEM de forma invertida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Nome: </a:t>
            </a:r>
            <a:r>
              <a:rPr lang="pt-BR" dirty="0" err="1"/>
              <a:t>Krystian</a:t>
            </a:r>
            <a:r>
              <a:rPr lang="pt-BR" dirty="0"/>
              <a:t> </a:t>
            </a:r>
            <a:r>
              <a:rPr lang="pt-BR" dirty="0" err="1"/>
              <a:t>Verginia</a:t>
            </a:r>
            <a:r>
              <a:rPr lang="pt-BR" dirty="0"/>
              <a:t> de Almeida              Turma: 2º ano M03</a:t>
            </a:r>
          </a:p>
          <a:p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46C6EA77-0C61-45CF-8A11-22A622493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5"/>
    </mc:Choice>
    <mc:Fallback xmlns="">
      <p:transition spd="slow" advTm="5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533260C5-7DFB-475D-BF5F-92D967518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7061" y="3564836"/>
            <a:ext cx="5382692" cy="2847620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D5306A3-68E0-4639-8C54-EC024DD62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58" y="364275"/>
            <a:ext cx="5475859" cy="28294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E48B244-F352-4CA6-8B5F-7A8F4FF96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061" y="364275"/>
            <a:ext cx="5382692" cy="28294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0D913090-9062-41C6-8B52-E152F24B0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57" y="3564835"/>
            <a:ext cx="5475860" cy="284762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ACA2FB80-D096-4AB4-8EFE-FB8C23674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80"/>
    </mc:Choice>
    <mc:Fallback xmlns="">
      <p:transition spd="slow" advTm="4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5EAF6379-530C-4AFC-B9AC-84767A1D9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731" t="1408" r="9562"/>
          <a:stretch/>
        </p:blipFill>
        <p:spPr>
          <a:xfrm>
            <a:off x="260060" y="226503"/>
            <a:ext cx="11643918" cy="6384022"/>
          </a:xfr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9E956663-F395-45DF-8DB8-A5C7E200E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0"/>
    </mc:Choice>
    <mc:Fallback xmlns="">
      <p:transition spd="slow" advTm="6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Mecânica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3795" y="2096063"/>
            <a:ext cx="4119599" cy="4346681"/>
          </a:xfrm>
        </p:spPr>
        <p:txBody>
          <a:bodyPr>
            <a:normAutofit/>
          </a:bodyPr>
          <a:lstStyle/>
          <a:p>
            <a:r>
              <a:rPr lang="pt-BR" dirty="0">
                <a:effectLst/>
              </a:rPr>
              <a:t>A Mecânica é de grande importância na física, ela facilita o compreendimento dos movimentos, as causas dos movimentos, a interação dos corpos, possibilita ainda entender conceitos como o de pressão, trabalho de uma força, o movimento de corpos celestes, etc.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A521C40-4E17-4EF1-877C-97BFD92A2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861" y="2692244"/>
            <a:ext cx="4961433" cy="23760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F0D4EE3-3533-4E0A-AA60-D40026EA1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647" y="1580125"/>
            <a:ext cx="2081586" cy="208158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BA38773B-41CA-4ADC-BA17-9D7CBE25B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251" y="3305915"/>
            <a:ext cx="2632364" cy="2632364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FAD1DB63-41E4-4EB2-A145-3FA0955F7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8"/>
    </mc:Choice>
    <mc:Fallback xmlns="">
      <p:transition spd="slow" advTm="2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7A38FF64-154F-40FB-A880-F427093A1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55381" flipH="1">
            <a:off x="1625729" y="1794328"/>
            <a:ext cx="2574023" cy="12474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1C7E79B-2239-47A5-873C-C109841F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Energia potencial elástica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BA609D8-DDF8-47AB-9027-4BDC0751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4605556"/>
            <a:ext cx="10721735" cy="1996580"/>
          </a:xfrm>
        </p:spPr>
        <p:txBody>
          <a:bodyPr>
            <a:normAutofit/>
          </a:bodyPr>
          <a:lstStyle/>
          <a:p>
            <a:r>
              <a:rPr lang="pt-BR" dirty="0"/>
              <a:t>Ao ser comprimido, gera energia e a armazena.</a:t>
            </a:r>
          </a:p>
          <a:p>
            <a:r>
              <a:rPr lang="pt-BR" dirty="0"/>
              <a:t>Mola     Carrinho de fricção     Movimento para trás     Descolamento/velocidade para frente sozinho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="" xmlns:a16="http://schemas.microsoft.com/office/drawing/2014/main" id="{87EC4695-7B0D-4CC6-B8EE-4ECDD09B4338}"/>
              </a:ext>
            </a:extLst>
          </p:cNvPr>
          <p:cNvSpPr/>
          <p:nvPr/>
        </p:nvSpPr>
        <p:spPr>
          <a:xfrm>
            <a:off x="1870744" y="5259901"/>
            <a:ext cx="192947" cy="1212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="" xmlns:a16="http://schemas.microsoft.com/office/drawing/2014/main" id="{F2ECB3CB-BE02-44A3-9488-16E621F104C4}"/>
              </a:ext>
            </a:extLst>
          </p:cNvPr>
          <p:cNvSpPr/>
          <p:nvPr/>
        </p:nvSpPr>
        <p:spPr>
          <a:xfrm>
            <a:off x="4489507" y="5278566"/>
            <a:ext cx="192947" cy="1212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Seta: para a Direita 5">
            <a:extLst>
              <a:ext uri="{FF2B5EF4-FFF2-40B4-BE49-F238E27FC236}">
                <a16:creationId xmlns="" xmlns:a16="http://schemas.microsoft.com/office/drawing/2014/main" id="{939DC8FC-FE7C-48AB-BA5D-B54A260EE8ED}"/>
              </a:ext>
            </a:extLst>
          </p:cNvPr>
          <p:cNvSpPr/>
          <p:nvPr/>
        </p:nvSpPr>
        <p:spPr>
          <a:xfrm>
            <a:off x="7208938" y="5278566"/>
            <a:ext cx="192947" cy="1212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EC66AD9-9BCB-4D2B-90BF-E83E2BDAE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70744" y="2717612"/>
            <a:ext cx="2083992" cy="151887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A0ECA77C-9AFD-4656-8577-2843F356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824" y="2470285"/>
            <a:ext cx="933872" cy="2013527"/>
          </a:xfrm>
          <a:prstGeom prst="rect">
            <a:avLst/>
          </a:prstGeom>
        </p:spPr>
      </p:pic>
      <p:sp>
        <p:nvSpPr>
          <p:cNvPr id="15" name="Seta: para a Direita 14">
            <a:extLst>
              <a:ext uri="{FF2B5EF4-FFF2-40B4-BE49-F238E27FC236}">
                <a16:creationId xmlns="" xmlns:a16="http://schemas.microsoft.com/office/drawing/2014/main" id="{073F78C8-D492-4A90-8D86-9B21E8760AE5}"/>
              </a:ext>
            </a:extLst>
          </p:cNvPr>
          <p:cNvSpPr/>
          <p:nvPr/>
        </p:nvSpPr>
        <p:spPr>
          <a:xfrm flipH="1">
            <a:off x="1104824" y="4184583"/>
            <a:ext cx="2986884" cy="4987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A6AD8570-E821-498C-AE72-FEAC9494B503}"/>
              </a:ext>
            </a:extLst>
          </p:cNvPr>
          <p:cNvSpPr/>
          <p:nvPr/>
        </p:nvSpPr>
        <p:spPr>
          <a:xfrm>
            <a:off x="5440218" y="2717612"/>
            <a:ext cx="1422400" cy="284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="" xmlns:a16="http://schemas.microsoft.com/office/drawing/2014/main" id="{CAB14943-7FB0-4B66-9356-220DCC5E4631}"/>
              </a:ext>
            </a:extLst>
          </p:cNvPr>
          <p:cNvSpPr/>
          <p:nvPr/>
        </p:nvSpPr>
        <p:spPr>
          <a:xfrm>
            <a:off x="5440218" y="3255453"/>
            <a:ext cx="1422400" cy="284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FFAB9B1F-A843-49B0-ADDD-DB49E4EC2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76526" y="2703759"/>
            <a:ext cx="2083992" cy="151887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2B535BE2-65B4-45B3-B599-63A410518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074" y="2465666"/>
            <a:ext cx="2374462" cy="2013527"/>
          </a:xfrm>
          <a:prstGeom prst="rect">
            <a:avLst/>
          </a:prstGeom>
        </p:spPr>
      </p:pic>
      <p:sp>
        <p:nvSpPr>
          <p:cNvPr id="21" name="Seta: para a Direita 20">
            <a:extLst>
              <a:ext uri="{FF2B5EF4-FFF2-40B4-BE49-F238E27FC236}">
                <a16:creationId xmlns="" xmlns:a16="http://schemas.microsoft.com/office/drawing/2014/main" id="{DD673B02-4ACF-4F1C-8469-6C5193F22F8A}"/>
              </a:ext>
            </a:extLst>
          </p:cNvPr>
          <p:cNvSpPr/>
          <p:nvPr/>
        </p:nvSpPr>
        <p:spPr>
          <a:xfrm>
            <a:off x="7953604" y="4184583"/>
            <a:ext cx="2986884" cy="5327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="" xmlns:a16="http://schemas.microsoft.com/office/drawing/2014/main" id="{3A67D4D3-CA9A-4F82-936A-08C7FECB9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3"/>
    </mc:Choice>
    <mc:Fallback xmlns="">
      <p:transition spd="slow" advTm="4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="" xmlns:a16="http://schemas.microsoft.com/office/drawing/2014/main" id="{06E0362E-B6C3-402A-9C53-D32D2FD0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41250" y="1432512"/>
            <a:ext cx="3012721" cy="308814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033D2BC-AD82-4601-8170-4581A780F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7" y="609600"/>
            <a:ext cx="4008582" cy="6040582"/>
          </a:xfrm>
        </p:spPr>
        <p:txBody>
          <a:bodyPr/>
          <a:lstStyle/>
          <a:p>
            <a:r>
              <a:rPr lang="pt-BR" dirty="0"/>
              <a:t>Forma natural      Forma deformada</a:t>
            </a:r>
          </a:p>
          <a:p>
            <a:r>
              <a:rPr lang="pt-BR" dirty="0"/>
              <a:t>Comprimida, Cria uma energia</a:t>
            </a:r>
          </a:p>
          <a:p>
            <a:r>
              <a:rPr lang="pt-BR" dirty="0"/>
              <a:t>Voltando para a posição de relaxamento, liberando a energia</a:t>
            </a:r>
          </a:p>
          <a:p>
            <a:r>
              <a:rPr lang="pt-BR" dirty="0"/>
              <a:t>Com a liberação da energia, ela passa para o carrinho o dando velocidade e ele se movimenta.</a:t>
            </a:r>
          </a:p>
          <a:p>
            <a:r>
              <a:rPr lang="pt-BR" dirty="0">
                <a:effectLst/>
              </a:rPr>
              <a:t>energia potencial elástica sendo transformada em energia cinética.</a:t>
            </a:r>
            <a:endParaRPr lang="pt-BR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="" xmlns:a16="http://schemas.microsoft.com/office/drawing/2014/main" id="{9FF7FCD0-62CB-48C5-83DF-EB91AB33824A}"/>
              </a:ext>
            </a:extLst>
          </p:cNvPr>
          <p:cNvSpPr/>
          <p:nvPr/>
        </p:nvSpPr>
        <p:spPr>
          <a:xfrm>
            <a:off x="2262909" y="785089"/>
            <a:ext cx="240146" cy="15701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56A46DF-521B-4B00-9214-5B4A6AB3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250637" y="872245"/>
            <a:ext cx="2028183" cy="2013527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="" xmlns:a16="http://schemas.microsoft.com/office/drawing/2014/main" id="{B879EA8F-88EC-49E1-84C5-FCAEBC4FC207}"/>
              </a:ext>
            </a:extLst>
          </p:cNvPr>
          <p:cNvSpPr/>
          <p:nvPr/>
        </p:nvSpPr>
        <p:spPr>
          <a:xfrm>
            <a:off x="5883562" y="1840154"/>
            <a:ext cx="1071419" cy="53570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274D4AD-20C1-48ED-8B25-624492221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97440" y="1269811"/>
            <a:ext cx="928257" cy="201352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08E68889-02A3-475C-BD92-2E232D39CB4A}"/>
              </a:ext>
            </a:extLst>
          </p:cNvPr>
          <p:cNvSpPr/>
          <p:nvPr/>
        </p:nvSpPr>
        <p:spPr>
          <a:xfrm>
            <a:off x="4388078" y="2675410"/>
            <a:ext cx="17532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Natural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871E2CB3-9437-4626-B354-812AF46A19F6}"/>
              </a:ext>
            </a:extLst>
          </p:cNvPr>
          <p:cNvSpPr/>
          <p:nvPr/>
        </p:nvSpPr>
        <p:spPr>
          <a:xfrm>
            <a:off x="6784918" y="2675410"/>
            <a:ext cx="17532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Deformada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="" xmlns:a16="http://schemas.microsoft.com/office/drawing/2014/main" id="{B58DE5B3-FF4D-4540-A449-ED100B7FAB65}"/>
              </a:ext>
            </a:extLst>
          </p:cNvPr>
          <p:cNvSpPr/>
          <p:nvPr/>
        </p:nvSpPr>
        <p:spPr>
          <a:xfrm rot="5400000">
            <a:off x="7459962" y="1138753"/>
            <a:ext cx="431928" cy="24582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0988D32E-8A78-405A-A95D-71E05D0286D7}"/>
              </a:ext>
            </a:extLst>
          </p:cNvPr>
          <p:cNvSpPr/>
          <p:nvPr/>
        </p:nvSpPr>
        <p:spPr>
          <a:xfrm>
            <a:off x="6784918" y="723173"/>
            <a:ext cx="175329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Pressão</a:t>
            </a:r>
            <a:endParaRPr lang="pt-BR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7604729-136D-49CB-B7FD-4458989A8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50586" y="3955689"/>
            <a:ext cx="928257" cy="20135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563C8352-C36D-4F69-B4D4-17990D42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779280" y="3784623"/>
            <a:ext cx="2028183" cy="2013527"/>
          </a:xfrm>
          <a:prstGeom prst="rect">
            <a:avLst/>
          </a:prstGeom>
        </p:spPr>
      </p:pic>
      <p:sp>
        <p:nvSpPr>
          <p:cNvPr id="20" name="Meio-quadro 19">
            <a:extLst>
              <a:ext uri="{FF2B5EF4-FFF2-40B4-BE49-F238E27FC236}">
                <a16:creationId xmlns="" xmlns:a16="http://schemas.microsoft.com/office/drawing/2014/main" id="{E4C12525-101A-47D5-9305-38C63910F43A}"/>
              </a:ext>
            </a:extLst>
          </p:cNvPr>
          <p:cNvSpPr/>
          <p:nvPr/>
        </p:nvSpPr>
        <p:spPr>
          <a:xfrm>
            <a:off x="4865615" y="4498323"/>
            <a:ext cx="243281" cy="293063"/>
          </a:xfrm>
          <a:prstGeom prst="half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Meio-quadro 20">
            <a:extLst>
              <a:ext uri="{FF2B5EF4-FFF2-40B4-BE49-F238E27FC236}">
                <a16:creationId xmlns="" xmlns:a16="http://schemas.microsoft.com/office/drawing/2014/main" id="{D9BD7405-8263-42B0-8EE6-0804CCCAE14F}"/>
              </a:ext>
            </a:extLst>
          </p:cNvPr>
          <p:cNvSpPr/>
          <p:nvPr/>
        </p:nvSpPr>
        <p:spPr>
          <a:xfrm flipV="1">
            <a:off x="4867013" y="5086951"/>
            <a:ext cx="243281" cy="293063"/>
          </a:xfrm>
          <a:prstGeom prst="half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Meio-quadro 21">
            <a:extLst>
              <a:ext uri="{FF2B5EF4-FFF2-40B4-BE49-F238E27FC236}">
                <a16:creationId xmlns="" xmlns:a16="http://schemas.microsoft.com/office/drawing/2014/main" id="{B2C5933D-FD86-4793-A36A-F2FED86992EF}"/>
              </a:ext>
            </a:extLst>
          </p:cNvPr>
          <p:cNvSpPr/>
          <p:nvPr/>
        </p:nvSpPr>
        <p:spPr>
          <a:xfrm flipH="1">
            <a:off x="5655579" y="4482943"/>
            <a:ext cx="243281" cy="293063"/>
          </a:xfrm>
          <a:prstGeom prst="half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3" name="Meio-quadro 22">
            <a:extLst>
              <a:ext uri="{FF2B5EF4-FFF2-40B4-BE49-F238E27FC236}">
                <a16:creationId xmlns="" xmlns:a16="http://schemas.microsoft.com/office/drawing/2014/main" id="{9E76D119-456E-41FE-A80F-C09C1351826E}"/>
              </a:ext>
            </a:extLst>
          </p:cNvPr>
          <p:cNvSpPr/>
          <p:nvPr/>
        </p:nvSpPr>
        <p:spPr>
          <a:xfrm flipH="1" flipV="1">
            <a:off x="5663968" y="5103729"/>
            <a:ext cx="243281" cy="293063"/>
          </a:xfrm>
          <a:prstGeom prst="halfFra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Seta: para a Direita 23">
            <a:extLst>
              <a:ext uri="{FF2B5EF4-FFF2-40B4-BE49-F238E27FC236}">
                <a16:creationId xmlns="" xmlns:a16="http://schemas.microsoft.com/office/drawing/2014/main" id="{01AAA3E2-3A5B-407F-850E-BB52FAC48076}"/>
              </a:ext>
            </a:extLst>
          </p:cNvPr>
          <p:cNvSpPr/>
          <p:nvPr/>
        </p:nvSpPr>
        <p:spPr>
          <a:xfrm rot="5400000">
            <a:off x="4385195" y="4770064"/>
            <a:ext cx="486562" cy="23614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a Direita 24">
            <a:extLst>
              <a:ext uri="{FF2B5EF4-FFF2-40B4-BE49-F238E27FC236}">
                <a16:creationId xmlns="" xmlns:a16="http://schemas.microsoft.com/office/drawing/2014/main" id="{C9F55314-BCCE-4E2A-AACF-13FE09864719}"/>
              </a:ext>
            </a:extLst>
          </p:cNvPr>
          <p:cNvSpPr/>
          <p:nvPr/>
        </p:nvSpPr>
        <p:spPr>
          <a:xfrm rot="5400000">
            <a:off x="5921780" y="4771462"/>
            <a:ext cx="486562" cy="23614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="" xmlns:a16="http://schemas.microsoft.com/office/drawing/2014/main" id="{CC54E951-3DFB-4287-8836-597824439E58}"/>
              </a:ext>
            </a:extLst>
          </p:cNvPr>
          <p:cNvSpPr/>
          <p:nvPr/>
        </p:nvSpPr>
        <p:spPr>
          <a:xfrm>
            <a:off x="4548867" y="5579402"/>
            <a:ext cx="17596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Muita energia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EB4C62C2-5714-433A-8E81-1782FBABD769}"/>
              </a:ext>
            </a:extLst>
          </p:cNvPr>
          <p:cNvSpPr/>
          <p:nvPr/>
        </p:nvSpPr>
        <p:spPr>
          <a:xfrm>
            <a:off x="6899185" y="5538855"/>
            <a:ext cx="17596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nergia liberada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="" xmlns:a16="http://schemas.microsoft.com/office/drawing/2014/main" id="{BD8D2AFB-7DF4-42E2-86D7-5F2805EA2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97360" y="2197140"/>
            <a:ext cx="2974439" cy="1659148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4A293A76-12A8-4F5D-A61C-0CC24943F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2"/>
    </mc:Choice>
    <mc:Fallback xmlns="">
      <p:transition spd="slow" advTm="29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21F957-221D-4353-8F08-3C4C5C0F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 dirty="0"/>
              <a:t>Energia cinética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8E475ED-26B2-4440-8C9E-3D1F3232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378" y="2756694"/>
            <a:ext cx="3700150" cy="2073264"/>
          </a:xfrm>
        </p:spPr>
        <p:txBody>
          <a:bodyPr/>
          <a:lstStyle/>
          <a:p>
            <a:r>
              <a:rPr lang="pt-BR" dirty="0">
                <a:effectLst/>
              </a:rPr>
              <a:t>Ec= Energia Cinética </a:t>
            </a:r>
          </a:p>
          <a:p>
            <a:r>
              <a:rPr lang="pt-BR" dirty="0">
                <a:effectLst/>
              </a:rPr>
              <a:t>m= Massa</a:t>
            </a:r>
          </a:p>
          <a:p>
            <a:r>
              <a:rPr lang="pt-BR" dirty="0">
                <a:effectLst/>
              </a:rPr>
              <a:t>V= Velocidade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C9A8E793-810A-405E-A100-CACE1849CE82}"/>
              </a:ext>
            </a:extLst>
          </p:cNvPr>
          <p:cNvSpPr/>
          <p:nvPr/>
        </p:nvSpPr>
        <p:spPr>
          <a:xfrm>
            <a:off x="4819405" y="3018797"/>
            <a:ext cx="10652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Ec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2C2C271-2B1D-4F18-9E96-8659B479EF2F}"/>
              </a:ext>
            </a:extLst>
          </p:cNvPr>
          <p:cNvSpPr/>
          <p:nvPr/>
        </p:nvSpPr>
        <p:spPr>
          <a:xfrm>
            <a:off x="5704648" y="3018797"/>
            <a:ext cx="10652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0422A9F-B7FA-4C9D-96A5-FC7ED47B7E99}"/>
              </a:ext>
            </a:extLst>
          </p:cNvPr>
          <p:cNvSpPr/>
          <p:nvPr/>
        </p:nvSpPr>
        <p:spPr>
          <a:xfrm>
            <a:off x="6958734" y="3480462"/>
            <a:ext cx="10652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6BF1045B-C15F-4F82-A4F1-D571C7124849}"/>
              </a:ext>
            </a:extLst>
          </p:cNvPr>
          <p:cNvSpPr/>
          <p:nvPr/>
        </p:nvSpPr>
        <p:spPr>
          <a:xfrm>
            <a:off x="6543411" y="2557132"/>
            <a:ext cx="1895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m.V²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77C5E525-2C47-4671-B042-66586B2E9246}"/>
              </a:ext>
            </a:extLst>
          </p:cNvPr>
          <p:cNvSpPr/>
          <p:nvPr/>
        </p:nvSpPr>
        <p:spPr>
          <a:xfrm>
            <a:off x="6543411" y="3480462"/>
            <a:ext cx="1895912" cy="596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="" xmlns:a16="http://schemas.microsoft.com/office/drawing/2014/main" id="{756749B6-C265-4E95-92A7-98F54533E6E5}"/>
              </a:ext>
            </a:extLst>
          </p:cNvPr>
          <p:cNvSpPr txBox="1">
            <a:spLocks/>
          </p:cNvSpPr>
          <p:nvPr/>
        </p:nvSpPr>
        <p:spPr>
          <a:xfrm>
            <a:off x="1066195" y="2248464"/>
            <a:ext cx="3700150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Adquire velocidade e fica em movimento</a:t>
            </a:r>
          </a:p>
          <a:p>
            <a:r>
              <a:rPr lang="pt-BR"/>
              <a:t>Velocidade e massa</a:t>
            </a:r>
          </a:p>
          <a:p>
            <a:r>
              <a:rPr lang="pt-BR"/>
              <a:t>Energia cinética </a:t>
            </a:r>
            <a:endParaRPr lang="pt-BR" dirty="0"/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884B8181-968D-4B05-B5F8-5622E90170EF}"/>
              </a:ext>
            </a:extLst>
          </p:cNvPr>
          <p:cNvSpPr txBox="1">
            <a:spLocks/>
          </p:cNvSpPr>
          <p:nvPr/>
        </p:nvSpPr>
        <p:spPr>
          <a:xfrm>
            <a:off x="5989502" y="1853701"/>
            <a:ext cx="1560821" cy="54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Formula</a:t>
            </a:r>
          </a:p>
        </p:txBody>
      </p:sp>
      <p:sp>
        <p:nvSpPr>
          <p:cNvPr id="15" name="Meio-quadro 14">
            <a:extLst>
              <a:ext uri="{FF2B5EF4-FFF2-40B4-BE49-F238E27FC236}">
                <a16:creationId xmlns="" xmlns:a16="http://schemas.microsoft.com/office/drawing/2014/main" id="{8C03F9A8-54CD-4C9E-9161-6381445C76A6}"/>
              </a:ext>
            </a:extLst>
          </p:cNvPr>
          <p:cNvSpPr/>
          <p:nvPr/>
        </p:nvSpPr>
        <p:spPr>
          <a:xfrm>
            <a:off x="4622334" y="2497439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Meio-quadro 15">
            <a:extLst>
              <a:ext uri="{FF2B5EF4-FFF2-40B4-BE49-F238E27FC236}">
                <a16:creationId xmlns="" xmlns:a16="http://schemas.microsoft.com/office/drawing/2014/main" id="{102D0B0A-2EFE-44C9-90E7-20ECAF5FA15C}"/>
              </a:ext>
            </a:extLst>
          </p:cNvPr>
          <p:cNvSpPr/>
          <p:nvPr/>
        </p:nvSpPr>
        <p:spPr>
          <a:xfrm flipH="1" flipV="1">
            <a:off x="8336000" y="3879524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Meio-quadro 16">
            <a:extLst>
              <a:ext uri="{FF2B5EF4-FFF2-40B4-BE49-F238E27FC236}">
                <a16:creationId xmlns="" xmlns:a16="http://schemas.microsoft.com/office/drawing/2014/main" id="{88F20D69-3C42-407B-BDA1-3CB29CD14371}"/>
              </a:ext>
            </a:extLst>
          </p:cNvPr>
          <p:cNvSpPr/>
          <p:nvPr/>
        </p:nvSpPr>
        <p:spPr>
          <a:xfrm flipV="1">
            <a:off x="4628372" y="3879524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Meio-quadro 17">
            <a:extLst>
              <a:ext uri="{FF2B5EF4-FFF2-40B4-BE49-F238E27FC236}">
                <a16:creationId xmlns="" xmlns:a16="http://schemas.microsoft.com/office/drawing/2014/main" id="{6254D01E-0AA4-4A8A-887B-C00F26F6B19E}"/>
              </a:ext>
            </a:extLst>
          </p:cNvPr>
          <p:cNvSpPr/>
          <p:nvPr/>
        </p:nvSpPr>
        <p:spPr>
          <a:xfrm flipH="1">
            <a:off x="8336000" y="2497439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32207EC1-3477-4121-9916-9E75B5B65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3"/>
    </mc:Choice>
    <mc:Fallback xmlns="">
      <p:transition spd="slow" advTm="3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FA46AB-A098-419F-8320-730DFE6D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ffectLst/>
              </a:rPr>
              <a:t>energia potencial elástica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83214D6-AD41-43DA-94D5-457CFC637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3054198" cy="3695136"/>
          </a:xfrm>
        </p:spPr>
        <p:txBody>
          <a:bodyPr/>
          <a:lstStyle/>
          <a:p>
            <a:r>
              <a:rPr lang="pt-BR" dirty="0">
                <a:effectLst/>
              </a:rPr>
              <a:t>Eel= Energia potencial elástica</a:t>
            </a:r>
          </a:p>
          <a:p>
            <a:r>
              <a:rPr lang="pt-BR" dirty="0">
                <a:effectLst/>
              </a:rPr>
              <a:t>k= Constante elástica da mola</a:t>
            </a:r>
          </a:p>
          <a:p>
            <a:r>
              <a:rPr lang="pt-BR" dirty="0">
                <a:effectLst/>
              </a:rPr>
              <a:t>x= Deformação da mola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CAC22EE-8232-4EDC-BABC-41F8AB6F4D66}"/>
              </a:ext>
            </a:extLst>
          </p:cNvPr>
          <p:cNvSpPr/>
          <p:nvPr/>
        </p:nvSpPr>
        <p:spPr>
          <a:xfrm>
            <a:off x="4574487" y="3018797"/>
            <a:ext cx="14108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Eel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900030B8-E83C-4C24-AD8A-B8FA93CAC70E}"/>
              </a:ext>
            </a:extLst>
          </p:cNvPr>
          <p:cNvSpPr/>
          <p:nvPr/>
        </p:nvSpPr>
        <p:spPr>
          <a:xfrm>
            <a:off x="5704648" y="3018797"/>
            <a:ext cx="10652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455B2254-B731-49AD-A823-3A012333B496}"/>
              </a:ext>
            </a:extLst>
          </p:cNvPr>
          <p:cNvSpPr/>
          <p:nvPr/>
        </p:nvSpPr>
        <p:spPr>
          <a:xfrm>
            <a:off x="6958734" y="3480462"/>
            <a:ext cx="10652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5D35839C-3972-47C0-B0CF-DA8E2359F51C}"/>
              </a:ext>
            </a:extLst>
          </p:cNvPr>
          <p:cNvSpPr/>
          <p:nvPr/>
        </p:nvSpPr>
        <p:spPr>
          <a:xfrm>
            <a:off x="6543411" y="2557132"/>
            <a:ext cx="1895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k.x²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C3742DF5-787C-40B7-886A-B0C07EE54EF7}"/>
              </a:ext>
            </a:extLst>
          </p:cNvPr>
          <p:cNvSpPr/>
          <p:nvPr/>
        </p:nvSpPr>
        <p:spPr>
          <a:xfrm>
            <a:off x="6543411" y="3480462"/>
            <a:ext cx="1895912" cy="596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014EB4D2-F289-495A-8E1A-99733E3EFDC9}"/>
              </a:ext>
            </a:extLst>
          </p:cNvPr>
          <p:cNvSpPr txBox="1">
            <a:spLocks/>
          </p:cNvSpPr>
          <p:nvPr/>
        </p:nvSpPr>
        <p:spPr>
          <a:xfrm>
            <a:off x="5989502" y="1853701"/>
            <a:ext cx="1560821" cy="54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Formula</a:t>
            </a:r>
          </a:p>
        </p:txBody>
      </p:sp>
      <p:sp>
        <p:nvSpPr>
          <p:cNvPr id="11" name="Meio-quadro 10">
            <a:extLst>
              <a:ext uri="{FF2B5EF4-FFF2-40B4-BE49-F238E27FC236}">
                <a16:creationId xmlns="" xmlns:a16="http://schemas.microsoft.com/office/drawing/2014/main" id="{0C63C96F-D39C-4D67-91A1-C50B945FE4C8}"/>
              </a:ext>
            </a:extLst>
          </p:cNvPr>
          <p:cNvSpPr/>
          <p:nvPr/>
        </p:nvSpPr>
        <p:spPr>
          <a:xfrm>
            <a:off x="4471332" y="2497439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Meio-quadro 11">
            <a:extLst>
              <a:ext uri="{FF2B5EF4-FFF2-40B4-BE49-F238E27FC236}">
                <a16:creationId xmlns="" xmlns:a16="http://schemas.microsoft.com/office/drawing/2014/main" id="{D4121FD4-2E04-4B56-990A-6B51A6D4EDBA}"/>
              </a:ext>
            </a:extLst>
          </p:cNvPr>
          <p:cNvSpPr/>
          <p:nvPr/>
        </p:nvSpPr>
        <p:spPr>
          <a:xfrm flipH="1" flipV="1">
            <a:off x="8336000" y="3879524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Meio-quadro 12">
            <a:extLst>
              <a:ext uri="{FF2B5EF4-FFF2-40B4-BE49-F238E27FC236}">
                <a16:creationId xmlns="" xmlns:a16="http://schemas.microsoft.com/office/drawing/2014/main" id="{D3E0555A-BD93-4009-BDAF-2AD8ED8319C0}"/>
              </a:ext>
            </a:extLst>
          </p:cNvPr>
          <p:cNvSpPr/>
          <p:nvPr/>
        </p:nvSpPr>
        <p:spPr>
          <a:xfrm flipV="1">
            <a:off x="4467340" y="3879524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Meio-quadro 13">
            <a:extLst>
              <a:ext uri="{FF2B5EF4-FFF2-40B4-BE49-F238E27FC236}">
                <a16:creationId xmlns="" xmlns:a16="http://schemas.microsoft.com/office/drawing/2014/main" id="{0D209897-63BC-49DB-9F9C-ECDBC3F7516A}"/>
              </a:ext>
            </a:extLst>
          </p:cNvPr>
          <p:cNvSpPr/>
          <p:nvPr/>
        </p:nvSpPr>
        <p:spPr>
          <a:xfrm flipH="1">
            <a:off x="8336000" y="2497439"/>
            <a:ext cx="570451" cy="681989"/>
          </a:xfrm>
          <a:prstGeom prst="halfFram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5508387F-5F9D-4A97-9F1A-AE8171251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3"/>
    </mc:Choice>
    <mc:Fallback xmlns="">
      <p:transition spd="slow" advTm="2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4457658-DDC2-4841-8689-C9A2D02E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Termino e exemplos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769723D-FC1F-4B7E-938F-9A7773EFB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86187"/>
            <a:ext cx="4513882" cy="5025006"/>
          </a:xfrm>
        </p:spPr>
        <p:txBody>
          <a:bodyPr/>
          <a:lstStyle/>
          <a:p>
            <a:r>
              <a:rPr lang="pt-BR" dirty="0"/>
              <a:t>Resumo básico</a:t>
            </a:r>
          </a:p>
          <a:p>
            <a:r>
              <a:rPr lang="pt-BR" dirty="0"/>
              <a:t>Questão do Enem</a:t>
            </a:r>
          </a:p>
          <a:p>
            <a:r>
              <a:rPr lang="pt-BR" dirty="0">
                <a:effectLst/>
              </a:rPr>
              <a:t>A energia potencial elástica </a:t>
            </a:r>
          </a:p>
          <a:p>
            <a:r>
              <a:rPr lang="pt-BR" dirty="0">
                <a:effectLst/>
              </a:rPr>
              <a:t>Varias coisas</a:t>
            </a:r>
          </a:p>
          <a:p>
            <a:r>
              <a:rPr lang="pt-BR" dirty="0">
                <a:effectLst/>
              </a:rPr>
              <a:t>Molas ou servem de mesma função</a:t>
            </a:r>
          </a:p>
          <a:p>
            <a:r>
              <a:rPr lang="pt-BR" dirty="0">
                <a:effectLst/>
              </a:rPr>
              <a:t>Camas, Sofá, estilingue, arco e flecha, canetas, teclado de computador,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D840A7F-FB6B-44E1-9A27-410DEBA88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80" y="1104653"/>
            <a:ext cx="4627514" cy="20244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2C2CF32-D31F-4F8B-8524-6F2FA5064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9732">
            <a:off x="2958018" y="4539314"/>
            <a:ext cx="2618939" cy="26189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8C959224-41DE-40ED-AD45-6786EE53F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862" y="2290194"/>
            <a:ext cx="1515327" cy="282359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8F996FFD-E884-42BE-9A9F-535169A18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099" y="3241937"/>
            <a:ext cx="2805419" cy="257163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00502AF9-8104-4D14-97B8-47EE197D7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00" y="3428999"/>
            <a:ext cx="3250794" cy="3250794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C015F5F2-855B-46BB-B2B6-3197BEE7CB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59"/>
    </mc:Choice>
    <mc:Fallback xmlns="">
      <p:transition spd="slow" advTm="6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2942</TotalTime>
  <Words>337</Words>
  <Application>Microsoft Office PowerPoint</Application>
  <PresentationFormat>Widescreen</PresentationFormat>
  <Paragraphs>111</Paragraphs>
  <Slides>12</Slides>
  <Notes>0</Notes>
  <HiddenSlides>0</HiddenSlides>
  <MMClips>12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Bookman Old Style</vt:lpstr>
      <vt:lpstr>Rockwell</vt:lpstr>
      <vt:lpstr>Damask</vt:lpstr>
      <vt:lpstr>Estudando para o ENEM de forma invertida</vt:lpstr>
      <vt:lpstr>Apresentação do PowerPoint</vt:lpstr>
      <vt:lpstr>Apresentação do PowerPoint</vt:lpstr>
      <vt:lpstr>Mecânica</vt:lpstr>
      <vt:lpstr>Energia potencial elástica</vt:lpstr>
      <vt:lpstr>Apresentação do PowerPoint</vt:lpstr>
      <vt:lpstr>Energia cinética</vt:lpstr>
      <vt:lpstr>energia potencial elástica</vt:lpstr>
      <vt:lpstr>Termino e exemplos</vt:lpstr>
      <vt:lpstr>Questão do  Enem</vt:lpstr>
      <vt:lpstr>Apresentação do PowerPoint</vt:lpstr>
      <vt:lpstr>Estudando para o ENEM de forma invertida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ENEN de forma invertida</dc:title>
  <dc:creator>Krystian</dc:creator>
  <cp:lastModifiedBy>Usuário do Windows</cp:lastModifiedBy>
  <cp:revision>46</cp:revision>
  <dcterms:created xsi:type="dcterms:W3CDTF">2017-05-03T20:07:03Z</dcterms:created>
  <dcterms:modified xsi:type="dcterms:W3CDTF">2017-08-20T12:51:52Z</dcterms:modified>
</cp:coreProperties>
</file>