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271" r:id="rId4"/>
    <p:sldId id="257" r:id="rId5"/>
    <p:sldId id="258" r:id="rId6"/>
    <p:sldId id="267" r:id="rId7"/>
    <p:sldId id="259" r:id="rId8"/>
    <p:sldId id="266" r:id="rId9"/>
    <p:sldId id="260" r:id="rId10"/>
    <p:sldId id="268" r:id="rId11"/>
    <p:sldId id="261" r:id="rId12"/>
    <p:sldId id="262" r:id="rId13"/>
    <p:sldId id="264" r:id="rId14"/>
    <p:sldId id="269" r:id="rId15"/>
    <p:sldId id="263" r:id="rId1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6" d="100"/>
          <a:sy n="76" d="100"/>
        </p:scale>
        <p:origin x="4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pt-BR" smtClean="0"/>
              <a:t>Clique para editar o título mestre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FD530AFF-2AFA-409F-A39C-34D354BC2219}" type="datetimeFigureOut">
              <a:rPr lang="pt-BR" smtClean="0"/>
              <a:t>16/08/2017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255346" y="2750337"/>
            <a:ext cx="1171888" cy="1356442"/>
          </a:xfrm>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378984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D530AFF-2AFA-409F-A39C-34D354BC2219}" type="datetimeFigureOut">
              <a:rPr lang="pt-BR" smtClean="0"/>
              <a:t>16/08/2017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10729455" y="4711309"/>
            <a:ext cx="1154151" cy="1090789"/>
          </a:xfrm>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187046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D530AFF-2AFA-409F-A39C-34D354BC2219}" type="datetimeFigureOut">
              <a:rPr lang="pt-BR" smtClean="0"/>
              <a:t>16/08/2017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10729455" y="4711615"/>
            <a:ext cx="1154151" cy="1090789"/>
          </a:xfrm>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3976015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pt-BR" smtClean="0"/>
              <a:t>Clique para editar o título mestre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D530AFF-2AFA-409F-A39C-34D354BC2219}" type="datetimeFigureOut">
              <a:rPr lang="pt-BR" smtClean="0"/>
              <a:t>16/08/2017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10729455" y="4709925"/>
            <a:ext cx="1154151" cy="1090789"/>
          </a:xfrm>
        </p:spPr>
        <p:txBody>
          <a:bodyPr/>
          <a:lstStyle/>
          <a:p>
            <a:fld id="{C7D680E6-C221-4AAE-BA4F-7E34024E6003}" type="slidenum">
              <a:rPr lang="pt-BR" smtClean="0"/>
              <a:t>‹nº›</a:t>
            </a:fld>
            <a:endParaRPr lang="pt-B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683192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D530AFF-2AFA-409F-A39C-34D354BC2219}" type="datetimeFigureOut">
              <a:rPr lang="pt-BR" smtClean="0"/>
              <a:t>16/08/2017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10729455" y="4709925"/>
            <a:ext cx="1154151" cy="1090789"/>
          </a:xfrm>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2085647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pt-BR" smtClean="0"/>
              <a:t>Clique para editar o título mestre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3" name="Date Placeholder 2"/>
          <p:cNvSpPr>
            <a:spLocks noGrp="1"/>
          </p:cNvSpPr>
          <p:nvPr>
            <p:ph type="dt" sz="half" idx="10"/>
          </p:nvPr>
        </p:nvSpPr>
        <p:spPr/>
        <p:txBody>
          <a:bodyPr/>
          <a:lstStyle/>
          <a:p>
            <a:fld id="{FD530AFF-2AFA-409F-A39C-34D354BC2219}" type="datetimeFigureOut">
              <a:rPr lang="pt-BR" smtClean="0"/>
              <a:t>16/08/2017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424654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pt-BR" smtClean="0"/>
              <a:t>Clique para editar o título mestre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3" name="Date Placeholder 2"/>
          <p:cNvSpPr>
            <a:spLocks noGrp="1"/>
          </p:cNvSpPr>
          <p:nvPr>
            <p:ph type="dt" sz="half" idx="10"/>
          </p:nvPr>
        </p:nvSpPr>
        <p:spPr/>
        <p:txBody>
          <a:bodyPr/>
          <a:lstStyle/>
          <a:p>
            <a:fld id="{FD530AFF-2AFA-409F-A39C-34D354BC2219}" type="datetimeFigureOut">
              <a:rPr lang="pt-BR" smtClean="0"/>
              <a:t>16/08/2017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2800423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FD530AFF-2AFA-409F-A39C-34D354BC2219}" type="datetimeFigureOut">
              <a:rPr lang="pt-BR" smtClean="0"/>
              <a:t>16/08/2017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2345365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D530AFF-2AFA-409F-A39C-34D354BC2219}" type="datetimeFigureOut">
              <a:rPr lang="pt-BR" smtClean="0"/>
              <a:t>16/08/2017</a:t>
            </a:fld>
            <a:endParaRPr lang="pt-BR"/>
          </a:p>
        </p:txBody>
      </p:sp>
      <p:sp>
        <p:nvSpPr>
          <p:cNvPr id="5" name="Footer Placeholder 4"/>
          <p:cNvSpPr>
            <a:spLocks noGrp="1"/>
          </p:cNvSpPr>
          <p:nvPr>
            <p:ph type="ftr" sz="quarter" idx="11"/>
          </p:nvPr>
        </p:nvSpPr>
        <p:spPr>
          <a:xfrm>
            <a:off x="680321" y="5936188"/>
            <a:ext cx="6126805" cy="365125"/>
          </a:xfrm>
        </p:spPr>
        <p:txBody>
          <a:bodyPr/>
          <a:lstStyle/>
          <a:p>
            <a:endParaRPr lang="pt-B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C7D680E6-C221-4AAE-BA4F-7E34024E6003}" type="slidenum">
              <a:rPr lang="pt-BR" smtClean="0"/>
              <a:t>‹nº›</a:t>
            </a:fld>
            <a:endParaRPr lang="pt-BR"/>
          </a:p>
        </p:txBody>
      </p:sp>
    </p:spTree>
    <p:extLst>
      <p:ext uri="{BB962C8B-B14F-4D97-AF65-F5344CB8AC3E}">
        <p14:creationId xmlns:p14="http://schemas.microsoft.com/office/powerpoint/2010/main" val="379167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FD530AFF-2AFA-409F-A39C-34D354BC2219}" type="datetimeFigureOut">
              <a:rPr lang="pt-BR" smtClean="0"/>
              <a:t>16/08/2017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187900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pt-BR" smtClean="0"/>
              <a:t>Clique para editar o título mestre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FD530AFF-2AFA-409F-A39C-34D354BC2219}" type="datetimeFigureOut">
              <a:rPr lang="pt-BR" smtClean="0"/>
              <a:t>16/08/2017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10729455" y="2869895"/>
            <a:ext cx="1154151" cy="1090789"/>
          </a:xfrm>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142073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FD530AFF-2AFA-409F-A39C-34D354BC2219}" type="datetimeFigureOut">
              <a:rPr lang="pt-BR" smtClean="0"/>
              <a:t>16/08/2017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278052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80322" y="3030008"/>
            <a:ext cx="4698355" cy="2906179"/>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5594123" y="3030008"/>
            <a:ext cx="4700059" cy="2906179"/>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FD530AFF-2AFA-409F-A39C-34D354BC2219}" type="datetimeFigureOut">
              <a:rPr lang="pt-BR" smtClean="0"/>
              <a:t>16/08/2017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298103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FD530AFF-2AFA-409F-A39C-34D354BC2219}" type="datetimeFigureOut">
              <a:rPr lang="pt-BR" smtClean="0"/>
              <a:t>16/08/2017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351439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D530AFF-2AFA-409F-A39C-34D354BC2219}" type="datetimeFigureOut">
              <a:rPr lang="pt-BR" smtClean="0"/>
              <a:t>16/08/2017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4056831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pt-BR" smtClean="0"/>
              <a:t>Clique para editar o título mestre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D530AFF-2AFA-409F-A39C-34D354BC2219}" type="datetimeFigureOut">
              <a:rPr lang="pt-BR" smtClean="0"/>
              <a:t>16/08/2017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242366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D530AFF-2AFA-409F-A39C-34D354BC2219}" type="datetimeFigureOut">
              <a:rPr lang="pt-BR" smtClean="0"/>
              <a:t>16/08/2017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7D680E6-C221-4AAE-BA4F-7E34024E6003}" type="slidenum">
              <a:rPr lang="pt-BR" smtClean="0"/>
              <a:t>‹nº›</a:t>
            </a:fld>
            <a:endParaRPr lang="pt-BR"/>
          </a:p>
        </p:txBody>
      </p:sp>
    </p:spTree>
    <p:extLst>
      <p:ext uri="{BB962C8B-B14F-4D97-AF65-F5344CB8AC3E}">
        <p14:creationId xmlns:p14="http://schemas.microsoft.com/office/powerpoint/2010/main" val="425100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D530AFF-2AFA-409F-A39C-34D354BC2219}" type="datetimeFigureOut">
              <a:rPr lang="pt-BR" smtClean="0"/>
              <a:t>16/08/2017</a:t>
            </a:fld>
            <a:endParaRPr lang="pt-B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7D680E6-C221-4AAE-BA4F-7E34024E6003}" type="slidenum">
              <a:rPr lang="pt-BR" smtClean="0"/>
              <a:t>‹nº›</a:t>
            </a:fld>
            <a:endParaRPr lang="pt-BR"/>
          </a:p>
        </p:txBody>
      </p:sp>
    </p:spTree>
    <p:extLst>
      <p:ext uri="{BB962C8B-B14F-4D97-AF65-F5344CB8AC3E}">
        <p14:creationId xmlns:p14="http://schemas.microsoft.com/office/powerpoint/2010/main" val="10317444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hyperlink" Target="http://educacao.globo.com/provas/enem-2009/questoes/27.html" TargetMode="External"/><Relationship Id="rId3" Type="http://schemas.openxmlformats.org/officeDocument/2006/relationships/slideLayout" Target="../slideLayouts/slideLayout2.xml"/><Relationship Id="rId7" Type="http://schemas.openxmlformats.org/officeDocument/2006/relationships/hyperlink" Target="http://www.sofisica.com.br/conteudos/Mecanica/GravitacaoUniversal/lk.php"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todamateria.com.br/leis-de-kepler/" TargetMode="External"/><Relationship Id="rId5" Type="http://schemas.openxmlformats.org/officeDocument/2006/relationships/hyperlink" Target="https://www.youtube.com/channel/UC7jjKujqFMDoWqOWM55wvgw" TargetMode="External"/><Relationship Id="rId4" Type="http://schemas.openxmlformats.org/officeDocument/2006/relationships/hyperlink" Target="https://www.wikifisica.com/" TargetMode="Externa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Estudando para o ENEM de forma Invertida</a:t>
            </a:r>
            <a:endParaRPr lang="pt-BR" dirty="0"/>
          </a:p>
        </p:txBody>
      </p:sp>
      <p:sp>
        <p:nvSpPr>
          <p:cNvPr id="3" name="Subtítulo 2"/>
          <p:cNvSpPr>
            <a:spLocks noGrp="1"/>
          </p:cNvSpPr>
          <p:nvPr>
            <p:ph type="subTitle" idx="1"/>
          </p:nvPr>
        </p:nvSpPr>
        <p:spPr>
          <a:xfrm>
            <a:off x="1906694" y="4518211"/>
            <a:ext cx="8144134" cy="1882589"/>
          </a:xfrm>
        </p:spPr>
        <p:txBody>
          <a:bodyPr>
            <a:normAutofit/>
          </a:bodyPr>
          <a:lstStyle/>
          <a:p>
            <a:pPr algn="l"/>
            <a:r>
              <a:rPr lang="pt-BR" dirty="0" smtClean="0"/>
              <a:t>EEEFM. </a:t>
            </a:r>
            <a:r>
              <a:rPr lang="pt-BR" dirty="0" err="1" smtClean="0"/>
              <a:t>Profª</a:t>
            </a:r>
            <a:r>
              <a:rPr lang="pt-BR" dirty="0" smtClean="0"/>
              <a:t>. Filomena Quitiba               Turma: 2°ano_M03</a:t>
            </a:r>
          </a:p>
          <a:p>
            <a:pPr algn="l"/>
            <a:r>
              <a:rPr lang="pt-BR" dirty="0" smtClean="0"/>
              <a:t>Nome: Fernando Tiago do Nascimento</a:t>
            </a:r>
          </a:p>
          <a:p>
            <a:pPr algn="l"/>
            <a:r>
              <a:rPr lang="pt-BR" dirty="0" smtClean="0"/>
              <a:t>Assunto: Sistema Kepler                          ENEM: 2009_Questão 25</a:t>
            </a:r>
          </a:p>
          <a:p>
            <a:pPr algn="l"/>
            <a:r>
              <a:rPr lang="pt-BR" dirty="0" smtClean="0"/>
              <a:t>Professor: Lucas Xavier</a:t>
            </a:r>
          </a:p>
          <a:p>
            <a:pPr algn="l"/>
            <a:endParaRPr lang="pt-BR" dirty="0" smtClean="0"/>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3616723"/>
      </p:ext>
    </p:extLst>
  </p:cSld>
  <p:clrMapOvr>
    <a:masterClrMapping/>
  </p:clrMapOvr>
  <mc:AlternateContent xmlns:mc="http://schemas.openxmlformats.org/markup-compatibility/2006" xmlns:p14="http://schemas.microsoft.com/office/powerpoint/2010/main">
    <mc:Choice Requires="p14">
      <p:transition spd="slow" p14:dur="2000" advTm="51034"/>
    </mc:Choice>
    <mc:Fallback xmlns="">
      <p:transition spd="slow" advTm="51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Como usamos no dia-a-dia</a:t>
            </a:r>
            <a:endParaRPr lang="pt-BR" dirty="0"/>
          </a:p>
        </p:txBody>
      </p:sp>
      <p:sp>
        <p:nvSpPr>
          <p:cNvPr id="3" name="Espaço Reservado para Conteúdo 2"/>
          <p:cNvSpPr>
            <a:spLocks noGrp="1"/>
          </p:cNvSpPr>
          <p:nvPr>
            <p:ph sz="half" idx="1"/>
          </p:nvPr>
        </p:nvSpPr>
        <p:spPr/>
        <p:txBody>
          <a:bodyPr>
            <a:normAutofit fontScale="85000" lnSpcReduction="20000"/>
          </a:bodyPr>
          <a:lstStyle/>
          <a:p>
            <a:r>
              <a:rPr lang="pt-BR" dirty="0"/>
              <a:t>Máquinas simples são peças rígidas, tais como, barras, hastes, travessões (retos ou curvos), capazes de girar ao redor de um ponto ou eixo, denominado fulcro ou ponto de apoio. Tesouras, hastes de guarda-chuva, alicates, balanças, articulações das 'velhas' máquinas de escrever, remos, gangorras e tantos outros dispositivos funcionam baseados no princípio das alavancas. Em uma das extremidades da alavanca o operador aplica seu esforço (F) e ela transfere para a outra extremidade (ou região) uma força (R) para a 'carga' aí colocada. </a:t>
            </a:r>
          </a:p>
        </p:txBody>
      </p:sp>
      <p:pic>
        <p:nvPicPr>
          <p:cNvPr id="5" name="Espaço Reservado para Conteúdo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06321" y="2336873"/>
            <a:ext cx="5189073" cy="3891805"/>
          </a:xfrm>
        </p:spPr>
      </p:pic>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43743758"/>
      </p:ext>
    </p:extLst>
  </p:cSld>
  <p:clrMapOvr>
    <a:masterClrMapping/>
  </p:clrMapOvr>
  <mc:AlternateContent xmlns:mc="http://schemas.openxmlformats.org/markup-compatibility/2006" xmlns:p14="http://schemas.microsoft.com/office/powerpoint/2010/main">
    <mc:Choice Requires="p14">
      <p:transition spd="slow" p14:dur="2000" advTm="21648"/>
    </mc:Choice>
    <mc:Fallback xmlns="">
      <p:transition spd="slow" advTm="21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Questão do ENEM 2009</a:t>
            </a:r>
            <a:endParaRPr lang="pt-BR" dirty="0"/>
          </a:p>
        </p:txBody>
      </p:sp>
      <p:sp>
        <p:nvSpPr>
          <p:cNvPr id="3" name="Espaço Reservado para Conteúdo 2"/>
          <p:cNvSpPr>
            <a:spLocks noGrp="1"/>
          </p:cNvSpPr>
          <p:nvPr>
            <p:ph sz="half" idx="1"/>
          </p:nvPr>
        </p:nvSpPr>
        <p:spPr/>
        <p:txBody>
          <a:bodyPr>
            <a:normAutofit fontScale="77500" lnSpcReduction="20000"/>
          </a:bodyPr>
          <a:lstStyle/>
          <a:p>
            <a:r>
              <a:rPr lang="pt-BR" dirty="0"/>
              <a:t>O </a:t>
            </a:r>
            <a:r>
              <a:rPr lang="pt-BR" dirty="0" smtClean="0"/>
              <a:t>ônibus </a:t>
            </a:r>
            <a:r>
              <a:rPr lang="pt-BR" dirty="0"/>
              <a:t>espacial Atlantis foi </a:t>
            </a:r>
            <a:r>
              <a:rPr lang="pt-BR" dirty="0" smtClean="0"/>
              <a:t>lançado </a:t>
            </a:r>
            <a:r>
              <a:rPr lang="pt-BR" dirty="0"/>
              <a:t>ao </a:t>
            </a:r>
            <a:r>
              <a:rPr lang="pt-BR" dirty="0" smtClean="0"/>
              <a:t>espaço </a:t>
            </a:r>
            <a:r>
              <a:rPr lang="pt-BR" dirty="0"/>
              <a:t>com cinco astronautas a bordo e uma </a:t>
            </a:r>
            <a:r>
              <a:rPr lang="pt-BR" dirty="0" smtClean="0"/>
              <a:t>câmera </a:t>
            </a:r>
            <a:r>
              <a:rPr lang="pt-BR" dirty="0"/>
              <a:t>nova, que iria substituir uma outra danificada por um curto-circuito no </a:t>
            </a:r>
            <a:r>
              <a:rPr lang="pt-BR" dirty="0" smtClean="0"/>
              <a:t>telescópio </a:t>
            </a:r>
            <a:r>
              <a:rPr lang="pt-BR" dirty="0"/>
              <a:t>Hubble. Depois de entrarem em </a:t>
            </a:r>
            <a:r>
              <a:rPr lang="pt-BR" dirty="0" smtClean="0"/>
              <a:t>órbita </a:t>
            </a:r>
            <a:r>
              <a:rPr lang="pt-BR" dirty="0"/>
              <a:t>a 560 km de altura, os astronautas se aproximaram do Hubble. Dois astronautas </a:t>
            </a:r>
            <a:r>
              <a:rPr lang="pt-BR" dirty="0" smtClean="0"/>
              <a:t>saíram </a:t>
            </a:r>
            <a:r>
              <a:rPr lang="pt-BR" dirty="0"/>
              <a:t>da Atlantis e se dirigiram ao </a:t>
            </a:r>
            <a:r>
              <a:rPr lang="pt-BR" dirty="0" smtClean="0"/>
              <a:t>telescópio. </a:t>
            </a:r>
            <a:r>
              <a:rPr lang="pt-BR" dirty="0"/>
              <a:t>Ao abrir a porta de acesso, um deles exclamou: “Esse </a:t>
            </a:r>
            <a:r>
              <a:rPr lang="pt-BR" dirty="0" smtClean="0"/>
              <a:t>telescópio </a:t>
            </a:r>
            <a:r>
              <a:rPr lang="pt-BR" dirty="0"/>
              <a:t>tem a massa grande, mas o peso é pequeno</a:t>
            </a:r>
            <a:r>
              <a:rPr lang="pt-BR" dirty="0" smtClean="0"/>
              <a:t>.“</a:t>
            </a:r>
          </a:p>
          <a:p>
            <a:r>
              <a:rPr lang="pt-BR" dirty="0"/>
              <a:t>Considerando o texto e as leis de Kepler, pode-se afirmar que a frase dita pelo </a:t>
            </a:r>
            <a:r>
              <a:rPr lang="pt-BR" dirty="0" smtClean="0"/>
              <a:t>astronauta:</a:t>
            </a:r>
            <a:endParaRPr lang="pt-BR" dirty="0"/>
          </a:p>
        </p:txBody>
      </p:sp>
      <p:pic>
        <p:nvPicPr>
          <p:cNvPr id="5" name="Espaço Reservado para Conteúdo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24282" y="2336873"/>
            <a:ext cx="5572462" cy="3816501"/>
          </a:xfrm>
        </p:spPr>
      </p:pic>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72708279"/>
      </p:ext>
    </p:extLst>
  </p:cSld>
  <p:clrMapOvr>
    <a:masterClrMapping/>
  </p:clrMapOvr>
  <mc:AlternateContent xmlns:mc="http://schemas.openxmlformats.org/markup-compatibility/2006" xmlns:p14="http://schemas.microsoft.com/office/powerpoint/2010/main">
    <mc:Choice Requires="p14">
      <p:transition spd="slow" p14:dur="2000" advTm="51744"/>
    </mc:Choice>
    <mc:Fallback xmlns="">
      <p:transition spd="slow" advTm="5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RESPOSTAS</a:t>
            </a:r>
            <a:endParaRPr lang="pt-BR" dirty="0"/>
          </a:p>
        </p:txBody>
      </p:sp>
      <p:sp>
        <p:nvSpPr>
          <p:cNvPr id="3" name="Espaço Reservado para Conteúdo 2"/>
          <p:cNvSpPr>
            <a:spLocks noGrp="1"/>
          </p:cNvSpPr>
          <p:nvPr>
            <p:ph idx="1"/>
          </p:nvPr>
        </p:nvSpPr>
        <p:spPr>
          <a:xfrm>
            <a:off x="680321" y="2336872"/>
            <a:ext cx="10690512" cy="4139231"/>
          </a:xfrm>
        </p:spPr>
        <p:txBody>
          <a:bodyPr>
            <a:normAutofit fontScale="70000" lnSpcReduction="20000"/>
          </a:bodyPr>
          <a:lstStyle/>
          <a:p>
            <a:endParaRPr lang="pt-BR" dirty="0"/>
          </a:p>
          <a:p>
            <a:pPr marL="0" indent="0">
              <a:buNone/>
            </a:pPr>
            <a:r>
              <a:rPr lang="pt-BR" dirty="0"/>
              <a:t>A </a:t>
            </a:r>
            <a:r>
              <a:rPr lang="pt-BR" dirty="0" smtClean="0"/>
              <a:t>_se </a:t>
            </a:r>
            <a:r>
              <a:rPr lang="pt-BR" dirty="0"/>
              <a:t>justifica porque o tamanho do telescópio determina a sua massa, enquanto seu pequeno peso decorre da falta de ação da aceleração da gravidade</a:t>
            </a:r>
            <a:r>
              <a:rPr lang="pt-BR" dirty="0" smtClean="0"/>
              <a:t>.</a:t>
            </a:r>
          </a:p>
          <a:p>
            <a:pPr marL="0" indent="0">
              <a:buNone/>
            </a:pPr>
            <a:endParaRPr lang="pt-BR" dirty="0"/>
          </a:p>
          <a:p>
            <a:pPr marL="0" indent="0">
              <a:buNone/>
            </a:pPr>
            <a:r>
              <a:rPr lang="pt-BR" dirty="0"/>
              <a:t>B </a:t>
            </a:r>
            <a:r>
              <a:rPr lang="pt-BR" dirty="0" smtClean="0"/>
              <a:t>_se </a:t>
            </a:r>
            <a:r>
              <a:rPr lang="pt-BR" dirty="0"/>
              <a:t>justifica ao verificar que a inércia do telescópio é grande comparada à dele próprio, e que o peso do telescópio é pequeno porque a atração gravitacional criada por sua massa era pequena</a:t>
            </a:r>
            <a:r>
              <a:rPr lang="pt-BR" dirty="0" smtClean="0"/>
              <a:t>.</a:t>
            </a:r>
          </a:p>
          <a:p>
            <a:pPr marL="0" indent="0">
              <a:buNone/>
            </a:pPr>
            <a:endParaRPr lang="pt-BR" dirty="0"/>
          </a:p>
          <a:p>
            <a:pPr marL="0" indent="0">
              <a:buNone/>
            </a:pPr>
            <a:r>
              <a:rPr lang="pt-BR" dirty="0"/>
              <a:t>C </a:t>
            </a:r>
            <a:r>
              <a:rPr lang="pt-BR" dirty="0" smtClean="0"/>
              <a:t>_não </a:t>
            </a:r>
            <a:r>
              <a:rPr lang="pt-BR" dirty="0"/>
              <a:t>se justifica, porque a avaliação da massa e do peso de objetos em órbita tem por base as leis de Kepler, que não se aplicam a satélites artificiais</a:t>
            </a:r>
            <a:r>
              <a:rPr lang="pt-BR" dirty="0" smtClean="0"/>
              <a:t>.</a:t>
            </a:r>
          </a:p>
          <a:p>
            <a:pPr marL="0" indent="0">
              <a:buNone/>
            </a:pPr>
            <a:endParaRPr lang="pt-BR" dirty="0"/>
          </a:p>
          <a:p>
            <a:pPr marL="0" indent="0">
              <a:buNone/>
            </a:pPr>
            <a:r>
              <a:rPr lang="pt-BR" dirty="0"/>
              <a:t>D </a:t>
            </a:r>
            <a:r>
              <a:rPr lang="pt-BR" dirty="0" smtClean="0"/>
              <a:t>_não </a:t>
            </a:r>
            <a:r>
              <a:rPr lang="pt-BR" dirty="0"/>
              <a:t>se justifica, porque a força-peso é a força exercida pela gravidade terrestre, neste caso, sobre o telescópio e é a responsável por manter o próprio telescópio em órbita</a:t>
            </a:r>
            <a:r>
              <a:rPr lang="pt-BR" dirty="0" smtClean="0"/>
              <a:t>.</a:t>
            </a:r>
          </a:p>
          <a:p>
            <a:pPr marL="0" indent="0">
              <a:buNone/>
            </a:pPr>
            <a:endParaRPr lang="pt-BR" dirty="0"/>
          </a:p>
          <a:p>
            <a:pPr marL="0" indent="0">
              <a:buNone/>
            </a:pPr>
            <a:r>
              <a:rPr lang="pt-BR" dirty="0"/>
              <a:t>E </a:t>
            </a:r>
            <a:r>
              <a:rPr lang="pt-BR" dirty="0" smtClean="0"/>
              <a:t>_não </a:t>
            </a:r>
            <a:r>
              <a:rPr lang="pt-BR" dirty="0"/>
              <a:t>se justifica, pois a ação da força-peso implica a ação de uma força de reação contrária, que não existe naquele ambiente. A massa do telescópio poderia ser avaliada simplesmente pelo seu volume.</a:t>
            </a:r>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8320607"/>
      </p:ext>
    </p:extLst>
  </p:cSld>
  <p:clrMapOvr>
    <a:masterClrMapping/>
  </p:clrMapOvr>
  <mc:AlternateContent xmlns:mc="http://schemas.openxmlformats.org/markup-compatibility/2006" xmlns:p14="http://schemas.microsoft.com/office/powerpoint/2010/main">
    <mc:Choice Requires="p14">
      <p:transition spd="slow" p14:dur="2000" advTm="73681"/>
    </mc:Choice>
    <mc:Fallback xmlns="">
      <p:transition spd="slow" advTm="7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Resolução</a:t>
            </a:r>
            <a:endParaRPr lang="pt-BR" dirty="0"/>
          </a:p>
        </p:txBody>
      </p:sp>
      <p:sp>
        <p:nvSpPr>
          <p:cNvPr id="3" name="Espaço Reservado para Conteúdo 2"/>
          <p:cNvSpPr>
            <a:spLocks noGrp="1"/>
          </p:cNvSpPr>
          <p:nvPr>
            <p:ph idx="1"/>
          </p:nvPr>
        </p:nvSpPr>
        <p:spPr>
          <a:xfrm>
            <a:off x="680321" y="2336873"/>
            <a:ext cx="9613861" cy="4279080"/>
          </a:xfrm>
        </p:spPr>
        <p:txBody>
          <a:bodyPr>
            <a:normAutofit fontScale="85000" lnSpcReduction="20000"/>
          </a:bodyPr>
          <a:lstStyle/>
          <a:p>
            <a:pPr marL="0" indent="0">
              <a:buNone/>
            </a:pPr>
            <a:r>
              <a:rPr lang="pt-BR" dirty="0"/>
              <a:t>força gravitacional que a Terra exerce no telescópio</a:t>
            </a:r>
          </a:p>
          <a:p>
            <a:pPr marL="0" indent="0">
              <a:buNone/>
            </a:pPr>
            <a:r>
              <a:rPr lang="pt-BR" dirty="0"/>
              <a:t>(impropriamente chamada de força-peso) é a força</a:t>
            </a:r>
          </a:p>
          <a:p>
            <a:pPr marL="0" indent="0">
              <a:buNone/>
            </a:pPr>
            <a:r>
              <a:rPr lang="pt-BR" dirty="0"/>
              <a:t>que vai mantê-lo em órbita. Se a órbita for circular, a</a:t>
            </a:r>
          </a:p>
          <a:p>
            <a:pPr marL="0" indent="0">
              <a:buNone/>
            </a:pPr>
            <a:r>
              <a:rPr lang="pt-BR" dirty="0"/>
              <a:t>força gravitacional fará o papel de resultante</a:t>
            </a:r>
          </a:p>
          <a:p>
            <a:pPr marL="0" indent="0">
              <a:buNone/>
            </a:pPr>
            <a:r>
              <a:rPr lang="pt-BR" dirty="0"/>
              <a:t>centrípeta e a aceleração da gravidade nos pontos da</a:t>
            </a:r>
          </a:p>
          <a:p>
            <a:pPr marL="0" indent="0">
              <a:buNone/>
            </a:pPr>
            <a:r>
              <a:rPr lang="pt-BR" dirty="0"/>
              <a:t>órbita será a aceleração centrípeta. Para um corpo em</a:t>
            </a:r>
          </a:p>
          <a:p>
            <a:pPr marL="0" indent="0">
              <a:buNone/>
            </a:pPr>
            <a:r>
              <a:rPr lang="pt-BR" dirty="0"/>
              <a:t>órbita (queda livre), o chamado peso aparente é nulo e,</a:t>
            </a:r>
          </a:p>
          <a:p>
            <a:pPr marL="0" indent="0">
              <a:buNone/>
            </a:pPr>
            <a:r>
              <a:rPr lang="pt-BR" dirty="0"/>
              <a:t>por isso os astronautas flutuam no interior de uma</a:t>
            </a:r>
          </a:p>
          <a:p>
            <a:pPr marL="0" indent="0">
              <a:buNone/>
            </a:pPr>
            <a:r>
              <a:rPr lang="pt-BR" dirty="0"/>
              <a:t>nave espacial em órbita.</a:t>
            </a:r>
          </a:p>
          <a:p>
            <a:pPr marL="0" indent="0">
              <a:buNone/>
            </a:pPr>
            <a:r>
              <a:rPr lang="pt-BR" dirty="0"/>
              <a:t>Vale ressaltar que a aceleração da gravidade </a:t>
            </a:r>
            <a:r>
              <a:rPr lang="pt-BR" dirty="0" smtClean="0"/>
              <a:t>nos pontos </a:t>
            </a:r>
            <a:r>
              <a:rPr lang="pt-BR" dirty="0"/>
              <a:t>da órbita do telescópio não é pequena, cor -</a:t>
            </a:r>
          </a:p>
          <a:p>
            <a:pPr marL="0" indent="0">
              <a:buNone/>
            </a:pPr>
            <a:r>
              <a:rPr lang="pt-BR" dirty="0" smtClean="0"/>
              <a:t>respondendo </a:t>
            </a:r>
            <a:r>
              <a:rPr lang="pt-BR" dirty="0"/>
              <a:t>aproximadamente a quase 90% de seu</a:t>
            </a:r>
          </a:p>
          <a:p>
            <a:pPr marL="0" indent="0">
              <a:buNone/>
            </a:pPr>
            <a:r>
              <a:rPr lang="pt-BR" dirty="0"/>
              <a:t>valor na superfície terrestre.</a:t>
            </a:r>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1402001"/>
      </p:ext>
    </p:extLst>
  </p:cSld>
  <p:clrMapOvr>
    <a:masterClrMapping/>
  </p:clrMapOvr>
  <mc:AlternateContent xmlns:mc="http://schemas.openxmlformats.org/markup-compatibility/2006" xmlns:p14="http://schemas.microsoft.com/office/powerpoint/2010/main">
    <mc:Choice Requires="p14">
      <p:transition spd="slow" p14:dur="2000" advTm="71169"/>
    </mc:Choice>
    <mc:Fallback xmlns="">
      <p:transition spd="slow" advTm="7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Questão correta: questão D</a:t>
            </a:r>
            <a:endParaRPr lang="pt-BR" dirty="0"/>
          </a:p>
        </p:txBody>
      </p:sp>
      <p:sp>
        <p:nvSpPr>
          <p:cNvPr id="3" name="Espaço Reservado para Conteúdo 2"/>
          <p:cNvSpPr>
            <a:spLocks noGrp="1"/>
          </p:cNvSpPr>
          <p:nvPr>
            <p:ph idx="1"/>
          </p:nvPr>
        </p:nvSpPr>
        <p:spPr/>
        <p:txBody>
          <a:bodyPr/>
          <a:lstStyle/>
          <a:p>
            <a:r>
              <a:rPr lang="pt-BR" dirty="0"/>
              <a:t>não se justifica, porque a força-peso é a força exercida pela gravidade terrestre, neste caso, sobre o telescópio e é a responsável por manter o próprio telescópio em órbita.</a:t>
            </a:r>
          </a:p>
          <a:p>
            <a:endParaRPr lang="pt-BR" dirty="0"/>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6432920"/>
      </p:ext>
    </p:extLst>
  </p:cSld>
  <p:clrMapOvr>
    <a:masterClrMapping/>
  </p:clrMapOvr>
  <mc:AlternateContent xmlns:mc="http://schemas.openxmlformats.org/markup-compatibility/2006" xmlns:p14="http://schemas.microsoft.com/office/powerpoint/2010/main">
    <mc:Choice Requires="p14">
      <p:transition spd="slow" p14:dur="2000" advTm="30832"/>
    </mc:Choice>
    <mc:Fallback xmlns="">
      <p:transition spd="slow" advTm="30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referências</a:t>
            </a:r>
            <a:endParaRPr lang="pt-BR" dirty="0"/>
          </a:p>
        </p:txBody>
      </p:sp>
      <p:sp>
        <p:nvSpPr>
          <p:cNvPr id="3" name="Espaço Reservado para Conteúdo 2"/>
          <p:cNvSpPr>
            <a:spLocks noGrp="1"/>
          </p:cNvSpPr>
          <p:nvPr>
            <p:ph idx="1"/>
          </p:nvPr>
        </p:nvSpPr>
        <p:spPr/>
        <p:txBody>
          <a:bodyPr/>
          <a:lstStyle/>
          <a:p>
            <a:pPr marL="0" indent="0">
              <a:buNone/>
            </a:pPr>
            <a:r>
              <a:rPr lang="pt-BR" dirty="0" smtClean="0">
                <a:hlinkClick r:id="rId4"/>
              </a:rPr>
              <a:t> https</a:t>
            </a:r>
            <a:r>
              <a:rPr lang="pt-BR" dirty="0">
                <a:hlinkClick r:id="rId4"/>
              </a:rPr>
              <a:t>://www.wikifisica.com</a:t>
            </a:r>
            <a:r>
              <a:rPr lang="pt-BR" dirty="0" smtClean="0">
                <a:hlinkClick r:id="rId4"/>
              </a:rPr>
              <a:t>/</a:t>
            </a:r>
            <a:endParaRPr lang="pt-BR" dirty="0" smtClean="0"/>
          </a:p>
          <a:p>
            <a:pPr marL="0" indent="0">
              <a:buNone/>
            </a:pPr>
            <a:r>
              <a:rPr lang="pt-BR" dirty="0" smtClean="0">
                <a:hlinkClick r:id="rId5"/>
              </a:rPr>
              <a:t>https</a:t>
            </a:r>
            <a:r>
              <a:rPr lang="pt-BR" dirty="0">
                <a:hlinkClick r:id="rId5"/>
              </a:rPr>
              <a:t>://</a:t>
            </a:r>
            <a:r>
              <a:rPr lang="pt-BR" dirty="0" smtClean="0">
                <a:hlinkClick r:id="rId5"/>
              </a:rPr>
              <a:t>www.youtube.com/channel/UC7jjKujqFMDoWqOWM55wvgw</a:t>
            </a:r>
            <a:endParaRPr lang="pt-BR" dirty="0" smtClean="0"/>
          </a:p>
          <a:p>
            <a:pPr marL="0" indent="0">
              <a:buNone/>
            </a:pPr>
            <a:r>
              <a:rPr lang="pt-BR" dirty="0" smtClean="0">
                <a:hlinkClick r:id="rId6"/>
              </a:rPr>
              <a:t> https</a:t>
            </a:r>
            <a:r>
              <a:rPr lang="pt-BR" dirty="0">
                <a:hlinkClick r:id="rId6"/>
              </a:rPr>
              <a:t>://www.todamateria.com.br/leis-de-kepler</a:t>
            </a:r>
            <a:r>
              <a:rPr lang="pt-BR" dirty="0" smtClean="0">
                <a:hlinkClick r:id="rId6"/>
              </a:rPr>
              <a:t>/</a:t>
            </a:r>
            <a:endParaRPr lang="pt-BR" dirty="0" smtClean="0"/>
          </a:p>
          <a:p>
            <a:pPr marL="0" indent="0">
              <a:buNone/>
            </a:pPr>
            <a:r>
              <a:rPr lang="pt-BR" dirty="0" smtClean="0">
                <a:hlinkClick r:id="rId7"/>
              </a:rPr>
              <a:t>http</a:t>
            </a:r>
            <a:r>
              <a:rPr lang="pt-BR" dirty="0">
                <a:hlinkClick r:id="rId7"/>
              </a:rPr>
              <a:t>://</a:t>
            </a:r>
            <a:r>
              <a:rPr lang="pt-BR" dirty="0" smtClean="0">
                <a:hlinkClick r:id="rId7"/>
              </a:rPr>
              <a:t>www.sofisica.com.br/conteudos/Mecanica/GravitacaoUniversal/lk.php</a:t>
            </a:r>
            <a:endParaRPr lang="pt-BR" dirty="0" smtClean="0"/>
          </a:p>
          <a:p>
            <a:pPr marL="0" indent="0">
              <a:buNone/>
            </a:pPr>
            <a:r>
              <a:rPr lang="pt-BR" dirty="0" smtClean="0">
                <a:hlinkClick r:id="rId8"/>
              </a:rPr>
              <a:t> http</a:t>
            </a:r>
            <a:r>
              <a:rPr lang="pt-BR" dirty="0">
                <a:hlinkClick r:id="rId8"/>
              </a:rPr>
              <a:t>://</a:t>
            </a:r>
            <a:r>
              <a:rPr lang="pt-BR" dirty="0" smtClean="0">
                <a:hlinkClick r:id="rId8"/>
              </a:rPr>
              <a:t>educacao.globo.com/provas/enem-2009/questoes/27.html</a:t>
            </a:r>
            <a:endParaRPr lang="pt-BR" dirty="0" smtClean="0"/>
          </a:p>
          <a:p>
            <a:pPr marL="0" indent="0">
              <a:buNone/>
            </a:pPr>
            <a:endParaRPr lang="pt-BR" dirty="0"/>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4593133"/>
      </p:ext>
    </p:extLst>
  </p:cSld>
  <p:clrMapOvr>
    <a:masterClrMapping/>
  </p:clrMapOvr>
  <mc:AlternateContent xmlns:mc="http://schemas.openxmlformats.org/markup-compatibility/2006" xmlns:p14="http://schemas.microsoft.com/office/powerpoint/2010/main">
    <mc:Choice Requires="p14">
      <p:transition spd="slow" p14:dur="2000" advTm="25425"/>
    </mc:Choice>
    <mc:Fallback xmlns="">
      <p:transition spd="slow" advTm="2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Mapa de Conceitos</a:t>
            </a:r>
            <a:endParaRPr lang="pt-BR" dirty="0"/>
          </a:p>
        </p:txBody>
      </p:sp>
      <p:pic>
        <p:nvPicPr>
          <p:cNvPr id="4" name="Espaço Reservado para Conteúdo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1161" y="1920744"/>
            <a:ext cx="11776039" cy="4829680"/>
          </a:xfrm>
        </p:spPr>
      </p:pic>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17638173"/>
      </p:ext>
    </p:extLst>
  </p:cSld>
  <p:clrMapOvr>
    <a:masterClrMapping/>
  </p:clrMapOvr>
  <mc:AlternateContent xmlns:mc="http://schemas.openxmlformats.org/markup-compatibility/2006" xmlns:p14="http://schemas.microsoft.com/office/powerpoint/2010/main">
    <mc:Choice Requires="p14">
      <p:transition spd="slow" p14:dur="2000" advTm="87264"/>
    </mc:Choice>
    <mc:Fallback xmlns="">
      <p:transition spd="slow" advTm="8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Competências e Habilidades</a:t>
            </a:r>
            <a:endParaRPr lang="pt-BR" dirty="0"/>
          </a:p>
        </p:txBody>
      </p:sp>
      <p:sp>
        <p:nvSpPr>
          <p:cNvPr id="3" name="Retângulo 2"/>
          <p:cNvSpPr/>
          <p:nvPr/>
        </p:nvSpPr>
        <p:spPr>
          <a:xfrm>
            <a:off x="0" y="1952516"/>
            <a:ext cx="2678654" cy="2840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t>III - Selecionar, organizar,</a:t>
            </a:r>
          </a:p>
          <a:p>
            <a:r>
              <a:rPr lang="pt-BR" dirty="0"/>
              <a:t>relacionar, interpretar dados e</a:t>
            </a:r>
          </a:p>
          <a:p>
            <a:r>
              <a:rPr lang="pt-BR" dirty="0"/>
              <a:t>informações representados de</a:t>
            </a:r>
          </a:p>
          <a:p>
            <a:r>
              <a:rPr lang="pt-BR" dirty="0"/>
              <a:t>diferentes formas para tomar</a:t>
            </a:r>
          </a:p>
          <a:p>
            <a:r>
              <a:rPr lang="pt-BR" dirty="0"/>
              <a:t>decisões e enfrentar </a:t>
            </a:r>
            <a:r>
              <a:rPr lang="pt-BR" dirty="0" smtClean="0"/>
              <a:t>situações e problema.</a:t>
            </a:r>
            <a:endParaRPr lang="pt-BR" dirty="0"/>
          </a:p>
        </p:txBody>
      </p:sp>
      <p:sp>
        <p:nvSpPr>
          <p:cNvPr id="5" name="Retângulo 4"/>
          <p:cNvSpPr/>
          <p:nvPr/>
        </p:nvSpPr>
        <p:spPr>
          <a:xfrm>
            <a:off x="2818504" y="1952514"/>
            <a:ext cx="3151990" cy="2237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H2 - Associar a solução de problemas</a:t>
            </a:r>
          </a:p>
          <a:p>
            <a:pPr algn="ctr"/>
            <a:r>
              <a:rPr lang="pt-BR"/>
              <a:t>de comunicação, transporte, saúde,</a:t>
            </a:r>
          </a:p>
          <a:p>
            <a:pPr algn="ctr"/>
            <a:r>
              <a:rPr lang="pt-BR"/>
              <a:t>ou outro, com o correspondente</a:t>
            </a:r>
          </a:p>
          <a:p>
            <a:pPr algn="ctr"/>
            <a:r>
              <a:rPr lang="pt-BR"/>
              <a:t>desenvolvimento científico e</a:t>
            </a:r>
          </a:p>
          <a:p>
            <a:pPr algn="ctr"/>
            <a:r>
              <a:rPr lang="pt-BR"/>
              <a:t>tecnológico.</a:t>
            </a:r>
            <a:endParaRPr lang="pt-BR" dirty="0"/>
          </a:p>
        </p:txBody>
      </p:sp>
      <p:sp>
        <p:nvSpPr>
          <p:cNvPr id="6" name="Retângulo 5"/>
          <p:cNvSpPr/>
          <p:nvPr/>
        </p:nvSpPr>
        <p:spPr>
          <a:xfrm>
            <a:off x="6395421" y="1952513"/>
            <a:ext cx="3130475" cy="2237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H6 - Relacionar informações para</a:t>
            </a:r>
          </a:p>
          <a:p>
            <a:pPr algn="ctr"/>
            <a:r>
              <a:rPr lang="pt-BR" dirty="0"/>
              <a:t>compreender manuais de instalação</a:t>
            </a:r>
          </a:p>
          <a:p>
            <a:pPr algn="ctr"/>
            <a:r>
              <a:rPr lang="pt-BR" dirty="0"/>
              <a:t>ou utilização de aparelhos ou</a:t>
            </a:r>
          </a:p>
          <a:p>
            <a:pPr algn="ctr"/>
            <a:r>
              <a:rPr lang="pt-BR" dirty="0"/>
              <a:t>sistemas tecnológicos de uso</a:t>
            </a:r>
          </a:p>
          <a:p>
            <a:pPr algn="ctr"/>
            <a:r>
              <a:rPr lang="pt-BR" dirty="0"/>
              <a:t>comum</a:t>
            </a:r>
            <a:r>
              <a:rPr lang="pt-BR" dirty="0" smtClean="0"/>
              <a:t>.</a:t>
            </a:r>
            <a:endParaRPr lang="pt-BR" dirty="0"/>
          </a:p>
        </p:txBody>
      </p:sp>
      <p:sp>
        <p:nvSpPr>
          <p:cNvPr id="7" name="Retângulo 6"/>
          <p:cNvSpPr/>
          <p:nvPr/>
        </p:nvSpPr>
        <p:spPr>
          <a:xfrm>
            <a:off x="4394499" y="4308437"/>
            <a:ext cx="3302598" cy="2490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H10 - Analisar perturbações</a:t>
            </a:r>
          </a:p>
          <a:p>
            <a:pPr algn="ctr"/>
            <a:r>
              <a:rPr lang="pt-BR" dirty="0"/>
              <a:t>ambientais, identificando fontes,</a:t>
            </a:r>
          </a:p>
          <a:p>
            <a:pPr algn="ctr"/>
            <a:r>
              <a:rPr lang="pt-BR" dirty="0"/>
              <a:t>transporte e/ou destinos dos</a:t>
            </a:r>
          </a:p>
          <a:p>
            <a:pPr algn="ctr"/>
            <a:r>
              <a:rPr lang="pt-BR" dirty="0"/>
              <a:t>poluentes ou prevendo efeitos nos</a:t>
            </a:r>
          </a:p>
          <a:p>
            <a:pPr algn="ctr"/>
            <a:r>
              <a:rPr lang="pt-BR" dirty="0"/>
              <a:t>sistemas naturais, produtivos e</a:t>
            </a:r>
          </a:p>
          <a:p>
            <a:pPr algn="ctr"/>
            <a:r>
              <a:rPr lang="pt-BR" dirty="0" smtClean="0"/>
              <a:t>Sociais.</a:t>
            </a:r>
            <a:endParaRPr lang="pt-BR" dirty="0"/>
          </a:p>
        </p:txBody>
      </p:sp>
      <p:sp>
        <p:nvSpPr>
          <p:cNvPr id="9" name="Retângulo 8"/>
          <p:cNvSpPr/>
          <p:nvPr/>
        </p:nvSpPr>
        <p:spPr>
          <a:xfrm>
            <a:off x="9687261" y="2261782"/>
            <a:ext cx="2208904" cy="4329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H20 - Utilizar leis físicas para</a:t>
            </a:r>
          </a:p>
          <a:p>
            <a:pPr algn="ctr"/>
            <a:r>
              <a:rPr lang="pt-BR" dirty="0"/>
              <a:t>interpretar processos naturais e</a:t>
            </a:r>
          </a:p>
          <a:p>
            <a:pPr algn="ctr"/>
            <a:r>
              <a:rPr lang="pt-BR" dirty="0"/>
              <a:t>tecnológicos que envolvem trocas de</a:t>
            </a:r>
          </a:p>
          <a:p>
            <a:pPr algn="ctr"/>
            <a:r>
              <a:rPr lang="pt-BR" dirty="0"/>
              <a:t>calor, mudanças de pressão e</a:t>
            </a:r>
          </a:p>
          <a:p>
            <a:pPr algn="ctr"/>
            <a:r>
              <a:rPr lang="pt-BR" dirty="0"/>
              <a:t>densidade ou interações físicas que</a:t>
            </a:r>
          </a:p>
          <a:p>
            <a:pPr algn="ctr"/>
            <a:r>
              <a:rPr lang="pt-BR" dirty="0"/>
              <a:t>provoquem movimentos de objetos.</a:t>
            </a:r>
          </a:p>
        </p:txBody>
      </p:sp>
      <p:pic>
        <p:nvPicPr>
          <p:cNvPr id="10" name="Á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5720015"/>
      </p:ext>
    </p:extLst>
  </p:cSld>
  <p:clrMapOvr>
    <a:masterClrMapping/>
  </p:clrMapOvr>
  <mc:AlternateContent xmlns:mc="http://schemas.openxmlformats.org/markup-compatibility/2006" xmlns:p14="http://schemas.microsoft.com/office/powerpoint/2010/main">
    <mc:Choice Requires="p14">
      <p:transition spd="slow" p14:dur="2000" advTm="129208"/>
    </mc:Choice>
    <mc:Fallback xmlns="">
      <p:transition spd="slow" advTm="12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Sistema Kepler</a:t>
            </a:r>
            <a:endParaRPr lang="pt-BR" dirty="0"/>
          </a:p>
        </p:txBody>
      </p:sp>
      <p:sp>
        <p:nvSpPr>
          <p:cNvPr id="3" name="Espaço Reservado para Conteúdo 2"/>
          <p:cNvSpPr>
            <a:spLocks noGrp="1"/>
          </p:cNvSpPr>
          <p:nvPr>
            <p:ph sz="half" idx="1"/>
          </p:nvPr>
        </p:nvSpPr>
        <p:spPr/>
        <p:txBody>
          <a:bodyPr>
            <a:normAutofit fontScale="25000" lnSpcReduction="20000"/>
          </a:bodyPr>
          <a:lstStyle/>
          <a:p>
            <a:pPr marL="0" indent="0">
              <a:buNone/>
            </a:pPr>
            <a:r>
              <a:rPr lang="pt-BR" sz="5600" dirty="0">
                <a:latin typeface="Arial" panose="020B0604020202020204" pitchFamily="34" charset="0"/>
                <a:cs typeface="Arial" panose="020B0604020202020204" pitchFamily="34" charset="0"/>
              </a:rPr>
              <a:t>Quando o ser humano iniciou a agricultura, ele necessitou de uma referência para identificar as épocas de plantio e colheita.</a:t>
            </a:r>
          </a:p>
          <a:p>
            <a:pPr marL="0" indent="0">
              <a:buNone/>
            </a:pPr>
            <a:r>
              <a:rPr lang="pt-BR" sz="5600" dirty="0">
                <a:latin typeface="Arial" panose="020B0604020202020204" pitchFamily="34" charset="0"/>
                <a:cs typeface="Arial" panose="020B0604020202020204" pitchFamily="34" charset="0"/>
              </a:rPr>
              <a:t>Ao observar o céu, os nossos ancestrais perceberam que alguns astros descrevem um movimento regular, o que propiciou a eles obter uma noção de tempo e de épocas do ano.</a:t>
            </a:r>
          </a:p>
          <a:p>
            <a:pPr marL="0" indent="0">
              <a:buNone/>
            </a:pPr>
            <a:r>
              <a:rPr lang="pt-BR" sz="5600" dirty="0">
                <a:latin typeface="Arial" panose="020B0604020202020204" pitchFamily="34" charset="0"/>
                <a:cs typeface="Arial" panose="020B0604020202020204" pitchFamily="34" charset="0"/>
              </a:rPr>
              <a:t>Primeiramente, foi concluído que o Sol e os demais planetas observados giravam em torno da Terra. Mas este modelo, chamado de Modelo Geocêntrico, apresentava diversas falhas, que incentivaram o estudo deste sistema por milhares de anos.</a:t>
            </a:r>
          </a:p>
          <a:p>
            <a:pPr marL="0" indent="0">
              <a:buNone/>
            </a:pPr>
            <a:r>
              <a:rPr lang="pt-BR" sz="5600" dirty="0">
                <a:latin typeface="Arial" panose="020B0604020202020204" pitchFamily="34" charset="0"/>
                <a:cs typeface="Arial" panose="020B0604020202020204" pitchFamily="34" charset="0"/>
              </a:rPr>
              <a:t>Por volta do século XVI, Nicolau Copérnico (1473-1543) apresentou um modelo Heliocêntrico, em que o Sol estava no centro do universo, e os planetas descreviam órbitas circulares ao seu redor.</a:t>
            </a:r>
          </a:p>
          <a:p>
            <a:pPr marL="0" indent="0">
              <a:buNone/>
            </a:pPr>
            <a:r>
              <a:rPr lang="pt-BR" sz="5600" dirty="0">
                <a:latin typeface="Arial" panose="020B0604020202020204" pitchFamily="34" charset="0"/>
                <a:cs typeface="Arial" panose="020B0604020202020204" pitchFamily="34" charset="0"/>
              </a:rPr>
              <a:t>No século XVII, </a:t>
            </a:r>
            <a:r>
              <a:rPr lang="pt-BR" sz="5600" dirty="0" err="1">
                <a:latin typeface="Arial" panose="020B0604020202020204" pitchFamily="34" charset="0"/>
                <a:cs typeface="Arial" panose="020B0604020202020204" pitchFamily="34" charset="0"/>
              </a:rPr>
              <a:t>Johanes</a:t>
            </a:r>
            <a:r>
              <a:rPr lang="pt-BR" sz="5600" dirty="0">
                <a:latin typeface="Arial" panose="020B0604020202020204" pitchFamily="34" charset="0"/>
                <a:cs typeface="Arial" panose="020B0604020202020204" pitchFamily="34" charset="0"/>
              </a:rPr>
              <a:t> Kepler (1571-1630) enunciou as leis que regem o movimento planetário, utilizando anotações do astrônomo </a:t>
            </a:r>
            <a:r>
              <a:rPr lang="pt-BR" sz="5600" dirty="0" err="1">
                <a:latin typeface="Arial" panose="020B0604020202020204" pitchFamily="34" charset="0"/>
                <a:cs typeface="Arial" panose="020B0604020202020204" pitchFamily="34" charset="0"/>
              </a:rPr>
              <a:t>Tycho</a:t>
            </a:r>
            <a:r>
              <a:rPr lang="pt-BR" sz="5600" dirty="0">
                <a:latin typeface="Arial" panose="020B0604020202020204" pitchFamily="34" charset="0"/>
                <a:cs typeface="Arial" panose="020B0604020202020204" pitchFamily="34" charset="0"/>
              </a:rPr>
              <a:t> </a:t>
            </a:r>
            <a:r>
              <a:rPr lang="pt-BR" sz="5600" dirty="0" err="1">
                <a:latin typeface="Arial" panose="020B0604020202020204" pitchFamily="34" charset="0"/>
                <a:cs typeface="Arial" panose="020B0604020202020204" pitchFamily="34" charset="0"/>
              </a:rPr>
              <a:t>Brahe</a:t>
            </a:r>
            <a:r>
              <a:rPr lang="pt-BR" sz="5600" dirty="0">
                <a:latin typeface="Arial" panose="020B0604020202020204" pitchFamily="34" charset="0"/>
                <a:cs typeface="Arial" panose="020B0604020202020204" pitchFamily="34" charset="0"/>
              </a:rPr>
              <a:t> (1546-1601).</a:t>
            </a:r>
          </a:p>
          <a:p>
            <a:pPr marL="0" indent="0">
              <a:buNone/>
            </a:pPr>
            <a:r>
              <a:rPr lang="pt-BR" sz="5600" dirty="0">
                <a:latin typeface="Arial" panose="020B0604020202020204" pitchFamily="34" charset="0"/>
                <a:cs typeface="Arial" panose="020B0604020202020204" pitchFamily="34" charset="0"/>
              </a:rPr>
              <a:t>Kepler formulou três leis que ficaram conhecidas como </a:t>
            </a:r>
            <a:r>
              <a:rPr lang="pt-BR" sz="5600" i="1" dirty="0">
                <a:latin typeface="Arial" panose="020B0604020202020204" pitchFamily="34" charset="0"/>
                <a:cs typeface="Arial" panose="020B0604020202020204" pitchFamily="34" charset="0"/>
              </a:rPr>
              <a:t>Leis de Kepler</a:t>
            </a:r>
            <a:r>
              <a:rPr lang="pt-BR" sz="5600" dirty="0">
                <a:latin typeface="Arial" panose="020B0604020202020204" pitchFamily="34" charset="0"/>
                <a:cs typeface="Arial" panose="020B0604020202020204" pitchFamily="34" charset="0"/>
              </a:rPr>
              <a:t>.</a:t>
            </a:r>
          </a:p>
          <a:p>
            <a:endParaRPr lang="pt-BR" dirty="0"/>
          </a:p>
        </p:txBody>
      </p:sp>
      <p:pic>
        <p:nvPicPr>
          <p:cNvPr id="5" name="Espaço Reservado para Conteúdo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776857" y="2022438"/>
            <a:ext cx="5647764" cy="4507453"/>
          </a:xfrm>
        </p:spPr>
      </p:pic>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8214094"/>
      </p:ext>
    </p:extLst>
  </p:cSld>
  <p:clrMapOvr>
    <a:masterClrMapping/>
  </p:clrMapOvr>
  <mc:AlternateContent xmlns:mc="http://schemas.openxmlformats.org/markup-compatibility/2006" xmlns:p14="http://schemas.microsoft.com/office/powerpoint/2010/main">
    <mc:Choice Requires="p14">
      <p:transition spd="slow" p14:dur="2000" advTm="35546"/>
    </mc:Choice>
    <mc:Fallback xmlns="">
      <p:transition spd="slow" advTm="35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P</a:t>
            </a:r>
            <a:r>
              <a:rPr lang="pt-BR" dirty="0" smtClean="0"/>
              <a:t>rimeira lei de </a:t>
            </a:r>
            <a:r>
              <a:rPr lang="pt-BR" dirty="0"/>
              <a:t>K</a:t>
            </a:r>
            <a:r>
              <a:rPr lang="pt-BR" dirty="0" smtClean="0"/>
              <a:t>epler</a:t>
            </a:r>
            <a:endParaRPr lang="pt-BR" dirty="0"/>
          </a:p>
        </p:txBody>
      </p:sp>
      <p:sp>
        <p:nvSpPr>
          <p:cNvPr id="3" name="Espaço Reservado para Conteúdo 2"/>
          <p:cNvSpPr>
            <a:spLocks noGrp="1"/>
          </p:cNvSpPr>
          <p:nvPr>
            <p:ph sz="half" idx="1"/>
          </p:nvPr>
        </p:nvSpPr>
        <p:spPr/>
        <p:txBody>
          <a:bodyPr/>
          <a:lstStyle/>
          <a:p>
            <a:r>
              <a:rPr lang="pt-BR" dirty="0"/>
              <a:t>Primeira lei de Kepler: lei das órbitas elípticas. O planeta em órbita em torno do Sol descreve uma elipse em que o Sol ocupa um dos focos. Esta lei definiu que as órbitas não eram circunferências, como se supunha até então, mas sim elipses.</a:t>
            </a:r>
          </a:p>
        </p:txBody>
      </p:sp>
      <p:pic>
        <p:nvPicPr>
          <p:cNvPr id="5" name="Espaço Reservado para Conteúdo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70372" y="2339337"/>
            <a:ext cx="4906823" cy="3429226"/>
          </a:xfrm>
        </p:spPr>
      </p:pic>
      <p:sp>
        <p:nvSpPr>
          <p:cNvPr id="6" name="CaixaDeTexto 5"/>
          <p:cNvSpPr txBox="1"/>
          <p:nvPr/>
        </p:nvSpPr>
        <p:spPr>
          <a:xfrm>
            <a:off x="6895652" y="1968649"/>
            <a:ext cx="967316" cy="369332"/>
          </a:xfrm>
          <a:prstGeom prst="rect">
            <a:avLst/>
          </a:prstGeom>
          <a:noFill/>
        </p:spPr>
        <p:txBody>
          <a:bodyPr wrap="none" rtlCol="0">
            <a:spAutoFit/>
          </a:bodyPr>
          <a:lstStyle/>
          <a:p>
            <a:r>
              <a:rPr lang="pt-BR" dirty="0"/>
              <a:t>P</a:t>
            </a:r>
            <a:r>
              <a:rPr lang="pt-BR" dirty="0" smtClean="0"/>
              <a:t>eriélio</a:t>
            </a:r>
            <a:endParaRPr lang="pt-BR" dirty="0"/>
          </a:p>
        </p:txBody>
      </p:sp>
      <p:sp>
        <p:nvSpPr>
          <p:cNvPr id="7" name="CaixaDeTexto 6"/>
          <p:cNvSpPr txBox="1"/>
          <p:nvPr/>
        </p:nvSpPr>
        <p:spPr>
          <a:xfrm>
            <a:off x="9821732" y="1968649"/>
            <a:ext cx="788999" cy="369332"/>
          </a:xfrm>
          <a:prstGeom prst="rect">
            <a:avLst/>
          </a:prstGeom>
          <a:noFill/>
        </p:spPr>
        <p:txBody>
          <a:bodyPr wrap="none" rtlCol="0">
            <a:spAutoFit/>
          </a:bodyPr>
          <a:lstStyle/>
          <a:p>
            <a:r>
              <a:rPr lang="pt-BR" dirty="0"/>
              <a:t>A</a:t>
            </a:r>
            <a:r>
              <a:rPr lang="pt-BR" dirty="0" smtClean="0"/>
              <a:t>félio</a:t>
            </a:r>
            <a:endParaRPr lang="pt-BR" dirty="0"/>
          </a:p>
        </p:txBody>
      </p:sp>
      <p:cxnSp>
        <p:nvCxnSpPr>
          <p:cNvPr id="9" name="Conector de seta reta 8"/>
          <p:cNvCxnSpPr/>
          <p:nvPr/>
        </p:nvCxnSpPr>
        <p:spPr>
          <a:xfrm flipH="1">
            <a:off x="6809591" y="2336873"/>
            <a:ext cx="311971" cy="1557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de seta reta 10"/>
          <p:cNvCxnSpPr/>
          <p:nvPr/>
        </p:nvCxnSpPr>
        <p:spPr>
          <a:xfrm>
            <a:off x="10216231" y="2472464"/>
            <a:ext cx="293990" cy="1664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Á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7725626"/>
      </p:ext>
    </p:extLst>
  </p:cSld>
  <p:clrMapOvr>
    <a:masterClrMapping/>
  </p:clrMapOvr>
  <mc:AlternateContent xmlns:mc="http://schemas.openxmlformats.org/markup-compatibility/2006" xmlns:p14="http://schemas.microsoft.com/office/powerpoint/2010/main">
    <mc:Choice Requires="p14">
      <p:transition spd="slow" p14:dur="2000" advTm="59666"/>
    </mc:Choice>
    <mc:Fallback xmlns="">
      <p:transition spd="slow" advTm="59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Como usamos no dia-a-dia</a:t>
            </a:r>
            <a:endParaRPr lang="pt-BR" dirty="0"/>
          </a:p>
        </p:txBody>
      </p:sp>
      <p:sp>
        <p:nvSpPr>
          <p:cNvPr id="3" name="Espaço Reservado para Conteúdo 2"/>
          <p:cNvSpPr>
            <a:spLocks noGrp="1"/>
          </p:cNvSpPr>
          <p:nvPr>
            <p:ph sz="half" idx="1"/>
          </p:nvPr>
        </p:nvSpPr>
        <p:spPr/>
        <p:txBody>
          <a:bodyPr>
            <a:normAutofit fontScale="77500" lnSpcReduction="20000"/>
          </a:bodyPr>
          <a:lstStyle/>
          <a:p>
            <a:r>
              <a:rPr lang="pt-BR" dirty="0"/>
              <a:t>Suponhamos que um projétil seja lançado por um canhão, horizontalmente, do alto de uma montanha, com velocidade cada vez maior. Desprezando a resistência do ar, haverá de chegar um momento em que o projétil não mais voltará a estabelecer contato com o solo, ele entrará em órbita. </a:t>
            </a:r>
          </a:p>
          <a:p>
            <a:r>
              <a:rPr lang="pt-BR" dirty="0"/>
              <a:t>Os satélites são projéteis disparados com uma velocidade tal que não possam mais aterrissar. Eles caem continuamente rumo à Terra, porque são atraídos pela força da gravidade, mas a superfície curva da Terra impede-os de aterrissar. </a:t>
            </a:r>
          </a:p>
        </p:txBody>
      </p:sp>
      <p:pic>
        <p:nvPicPr>
          <p:cNvPr id="5" name="Espaço Reservado para Conteúdo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890604" y="2336873"/>
            <a:ext cx="5415681" cy="4061761"/>
          </a:xfrm>
        </p:spPr>
      </p:pic>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3495887"/>
      </p:ext>
    </p:extLst>
  </p:cSld>
  <p:clrMapOvr>
    <a:masterClrMapping/>
  </p:clrMapOvr>
  <mc:AlternateContent xmlns:mc="http://schemas.openxmlformats.org/markup-compatibility/2006" xmlns:p14="http://schemas.microsoft.com/office/powerpoint/2010/main">
    <mc:Choice Requires="p14">
      <p:transition spd="slow" p14:dur="2000" advTm="39627"/>
    </mc:Choice>
    <mc:Fallback xmlns="">
      <p:transition spd="slow" advTm="3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Segunda lei de Kepler</a:t>
            </a:r>
            <a:endParaRPr lang="pt-BR" dirty="0"/>
          </a:p>
        </p:txBody>
      </p:sp>
      <p:sp>
        <p:nvSpPr>
          <p:cNvPr id="3" name="Espaço Reservado para Conteúdo 2"/>
          <p:cNvSpPr>
            <a:spLocks noGrp="1"/>
          </p:cNvSpPr>
          <p:nvPr>
            <p:ph sz="half" idx="1"/>
          </p:nvPr>
        </p:nvSpPr>
        <p:spPr/>
        <p:txBody>
          <a:bodyPr/>
          <a:lstStyle/>
          <a:p>
            <a:r>
              <a:rPr lang="pt-BR" dirty="0"/>
              <a:t>A linha que liga o planeta ao Sol varre áreas iguais em tempos iguais. Esta lei determina que os planetas se movem com velocidades diferentes, dependendo da distância a que estão do Sol. Periélio é o ponto mais próximo do Sol, onde o planeta orbita mais rapidamente.</a:t>
            </a:r>
          </a:p>
        </p:txBody>
      </p:sp>
      <p:pic>
        <p:nvPicPr>
          <p:cNvPr id="5" name="Espaço Reservado para Conteúdo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13525" y="2336873"/>
            <a:ext cx="5238973" cy="4020896"/>
          </a:xfrm>
        </p:spPr>
      </p:pic>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6384293"/>
      </p:ext>
    </p:extLst>
  </p:cSld>
  <p:clrMapOvr>
    <a:masterClrMapping/>
  </p:clrMapOvr>
  <mc:AlternateContent xmlns:mc="http://schemas.openxmlformats.org/markup-compatibility/2006" xmlns:p14="http://schemas.microsoft.com/office/powerpoint/2010/main">
    <mc:Choice Requires="p14">
      <p:transition spd="slow" p14:dur="2000" advTm="35384"/>
    </mc:Choice>
    <mc:Fallback xmlns="">
      <p:transition spd="slow" advTm="35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Como usamos no dia-a-dia</a:t>
            </a:r>
            <a:endParaRPr lang="pt-BR" dirty="0"/>
          </a:p>
        </p:txBody>
      </p:sp>
      <p:sp>
        <p:nvSpPr>
          <p:cNvPr id="3" name="Espaço Reservado para Conteúdo 2"/>
          <p:cNvSpPr>
            <a:spLocks noGrp="1"/>
          </p:cNvSpPr>
          <p:nvPr>
            <p:ph sz="half" idx="1"/>
          </p:nvPr>
        </p:nvSpPr>
        <p:spPr/>
        <p:txBody>
          <a:bodyPr/>
          <a:lstStyle/>
          <a:p>
            <a:r>
              <a:rPr lang="pt-BR" dirty="0"/>
              <a:t>No cotidiano, é possível verificar a conservação da quantidade de movimento ao girar com os braços abertos, fechando-os em seguida, neste caso a velocidade angular aumenta. No processo inverso, a velocidade angular diminui.</a:t>
            </a:r>
          </a:p>
        </p:txBody>
      </p:sp>
      <p:pic>
        <p:nvPicPr>
          <p:cNvPr id="5" name="Espaço Reservado para Conteúdo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01979" y="2336873"/>
            <a:ext cx="5332460" cy="3834988"/>
          </a:xfrm>
        </p:spPr>
      </p:pic>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5766445"/>
      </p:ext>
    </p:extLst>
  </p:cSld>
  <p:clrMapOvr>
    <a:masterClrMapping/>
  </p:clrMapOvr>
  <mc:AlternateContent xmlns:mc="http://schemas.openxmlformats.org/markup-compatibility/2006" xmlns:p14="http://schemas.microsoft.com/office/powerpoint/2010/main">
    <mc:Choice Requires="p14">
      <p:transition spd="slow" p14:dur="2000" advTm="52169"/>
    </mc:Choice>
    <mc:Fallback xmlns="">
      <p:transition spd="slow" advTm="5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Terceira lei de Kepler</a:t>
            </a:r>
            <a:endParaRPr lang="pt-BR" dirty="0"/>
          </a:p>
        </p:txBody>
      </p:sp>
      <p:sp>
        <p:nvSpPr>
          <p:cNvPr id="3" name="Espaço Reservado para Conteúdo 2"/>
          <p:cNvSpPr>
            <a:spLocks noGrp="1"/>
          </p:cNvSpPr>
          <p:nvPr>
            <p:ph sz="half" idx="1"/>
          </p:nvPr>
        </p:nvSpPr>
        <p:spPr/>
        <p:txBody>
          <a:bodyPr>
            <a:normAutofit fontScale="92500"/>
          </a:bodyPr>
          <a:lstStyle/>
          <a:p>
            <a:r>
              <a:rPr lang="pt-BR" dirty="0"/>
              <a:t>A terceira lei de Kepler mostra a relação diretamente proporcional entre os períodos de revolução dos planetas e os raios médios de suas órbitas ao redor do </a:t>
            </a:r>
            <a:r>
              <a:rPr lang="pt-BR" dirty="0" smtClean="0"/>
              <a:t>Sol, </a:t>
            </a:r>
            <a:r>
              <a:rPr lang="pt-BR" dirty="0"/>
              <a:t>p</a:t>
            </a:r>
            <a:r>
              <a:rPr lang="pt-BR" dirty="0" smtClean="0"/>
              <a:t>ara </a:t>
            </a:r>
            <a:r>
              <a:rPr lang="pt-BR" dirty="0"/>
              <a:t>qualquer planeta do sistema solar, o quociente dos quadrados dos períodos e o cubo de suas distâncias médias do sol é igual a uma constante k, igual a todos os planetas. </a:t>
            </a:r>
          </a:p>
        </p:txBody>
      </p:sp>
      <p:pic>
        <p:nvPicPr>
          <p:cNvPr id="5" name="Espaço Reservado para Conteúdo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41244" y="2336873"/>
            <a:ext cx="5014436" cy="3859532"/>
          </a:xfrm>
        </p:spPr>
      </p:pic>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0943148"/>
      </p:ext>
    </p:extLst>
  </p:cSld>
  <p:clrMapOvr>
    <a:masterClrMapping/>
  </p:clrMapOvr>
  <mc:AlternateContent xmlns:mc="http://schemas.openxmlformats.org/markup-compatibility/2006" xmlns:p14="http://schemas.microsoft.com/office/powerpoint/2010/main">
    <mc:Choice Requires="p14">
      <p:transition spd="slow" p14:dur="2000" advTm="51209"/>
    </mc:Choice>
    <mc:Fallback xmlns="">
      <p:transition spd="slow" advTm="5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erlim">
  <a:themeElements>
    <a:clrScheme name="Berlim">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TM04033917[[fn=Berlim]]</Template>
  <TotalTime>345</TotalTime>
  <Words>1223</Words>
  <Application>Microsoft Office PowerPoint</Application>
  <PresentationFormat>Widescreen</PresentationFormat>
  <Paragraphs>91</Paragraphs>
  <Slides>15</Slides>
  <Notes>0</Notes>
  <HiddenSlides>0</HiddenSlides>
  <MMClips>15</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15</vt:i4>
      </vt:variant>
    </vt:vector>
  </HeadingPairs>
  <TitlesOfParts>
    <vt:vector size="18" baseType="lpstr">
      <vt:lpstr>Arial</vt:lpstr>
      <vt:lpstr>Trebuchet MS</vt:lpstr>
      <vt:lpstr>Berlim</vt:lpstr>
      <vt:lpstr>Estudando para o ENEM de forma Invertida</vt:lpstr>
      <vt:lpstr>Mapa de Conceitos</vt:lpstr>
      <vt:lpstr>Competências e Habilidades</vt:lpstr>
      <vt:lpstr>Sistema Kepler</vt:lpstr>
      <vt:lpstr>Primeira lei de Kepler</vt:lpstr>
      <vt:lpstr>Como usamos no dia-a-dia</vt:lpstr>
      <vt:lpstr>Segunda lei de Kepler</vt:lpstr>
      <vt:lpstr>Como usamos no dia-a-dia</vt:lpstr>
      <vt:lpstr>Terceira lei de Kepler</vt:lpstr>
      <vt:lpstr>Como usamos no dia-a-dia</vt:lpstr>
      <vt:lpstr>Questão do ENEM 2009</vt:lpstr>
      <vt:lpstr>RESPOSTAS</vt:lpstr>
      <vt:lpstr>Resolução</vt:lpstr>
      <vt:lpstr>Questão correta: questão D</vt:lpstr>
      <vt:lpstr>referências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Trabalho de física</dc:title>
  <dc:creator>ADM</dc:creator>
  <cp:lastModifiedBy>Usuário do Windows</cp:lastModifiedBy>
  <cp:revision>27</cp:revision>
  <dcterms:created xsi:type="dcterms:W3CDTF">2017-04-29T21:35:49Z</dcterms:created>
  <dcterms:modified xsi:type="dcterms:W3CDTF">2017-08-16T12:22:52Z</dcterms:modified>
</cp:coreProperties>
</file>