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62" r:id="rId3"/>
    <p:sldId id="263" r:id="rId4"/>
    <p:sldId id="260" r:id="rId5"/>
    <p:sldId id="259" r:id="rId6"/>
    <p:sldId id="257" r:id="rId7"/>
    <p:sldId id="264" r:id="rId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Estilo com Tema 2 - Ênfas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Estilo Claro 2 - Ênfas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94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2AA5F-21AD-4AF9-8DB7-061077E43F63}" type="datetimeFigureOut">
              <a:rPr lang="pt-BR" smtClean="0"/>
              <a:t>19/08/2017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3E86-B443-4FEA-A2DF-ED85BD3C3C5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2AA5F-21AD-4AF9-8DB7-061077E43F63}" type="datetimeFigureOut">
              <a:rPr lang="pt-BR" smtClean="0"/>
              <a:t>19/08/2017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3E86-B443-4FEA-A2DF-ED85BD3C3C5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2AA5F-21AD-4AF9-8DB7-061077E43F63}" type="datetimeFigureOut">
              <a:rPr lang="pt-BR" smtClean="0"/>
              <a:t>19/08/2017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3E86-B443-4FEA-A2DF-ED85BD3C3C5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2AA5F-21AD-4AF9-8DB7-061077E43F63}" type="datetimeFigureOut">
              <a:rPr lang="pt-BR" smtClean="0"/>
              <a:t>19/08/2017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3E86-B443-4FEA-A2DF-ED85BD3C3C5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2AA5F-21AD-4AF9-8DB7-061077E43F63}" type="datetimeFigureOut">
              <a:rPr lang="pt-BR" smtClean="0"/>
              <a:t>19/08/2017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3E86-B443-4FEA-A2DF-ED85BD3C3C5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2AA5F-21AD-4AF9-8DB7-061077E43F63}" type="datetimeFigureOut">
              <a:rPr lang="pt-BR" smtClean="0"/>
              <a:t>19/08/2017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3E86-B443-4FEA-A2DF-ED85BD3C3C5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2AA5F-21AD-4AF9-8DB7-061077E43F63}" type="datetimeFigureOut">
              <a:rPr lang="pt-BR" smtClean="0"/>
              <a:t>19/08/2017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3E86-B443-4FEA-A2DF-ED85BD3C3C5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2AA5F-21AD-4AF9-8DB7-061077E43F63}" type="datetimeFigureOut">
              <a:rPr lang="pt-BR" smtClean="0"/>
              <a:t>19/08/2017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3E86-B443-4FEA-A2DF-ED85BD3C3C5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2AA5F-21AD-4AF9-8DB7-061077E43F63}" type="datetimeFigureOut">
              <a:rPr lang="pt-BR" smtClean="0"/>
              <a:t>19/08/2017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3E86-B443-4FEA-A2DF-ED85BD3C3C54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2AA5F-21AD-4AF9-8DB7-061077E43F63}" type="datetimeFigureOut">
              <a:rPr lang="pt-BR" smtClean="0"/>
              <a:t>19/08/2017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3E86-B443-4FEA-A2DF-ED85BD3C3C54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2AA5F-21AD-4AF9-8DB7-061077E43F63}" type="datetimeFigureOut">
              <a:rPr lang="pt-BR" smtClean="0"/>
              <a:t>19/08/2017</a:t>
            </a:fld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4C3E86-B443-4FEA-A2DF-ED85BD3C3C54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5F4C3E86-B443-4FEA-A2DF-ED85BD3C3C54}" type="slidenum">
              <a:rPr lang="pt-BR" smtClean="0"/>
              <a:t>‹nº›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1842AA5F-21AD-4AF9-8DB7-061077E43F63}" type="datetimeFigureOut">
              <a:rPr lang="pt-BR" smtClean="0"/>
              <a:t>19/08/2017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95536" y="1772816"/>
            <a:ext cx="8636496" cy="2088232"/>
          </a:xfrm>
        </p:spPr>
        <p:txBody>
          <a:bodyPr>
            <a:noAutofit/>
          </a:bodyPr>
          <a:lstStyle/>
          <a:p>
            <a:pPr algn="r"/>
            <a:r>
              <a:rPr lang="pt-BR" sz="6000" dirty="0">
                <a:ln w="1905"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C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Estudando para o ENEM de forma invertida </a:t>
            </a:r>
            <a:br>
              <a:rPr lang="pt-BR" sz="6000" dirty="0">
                <a:ln w="1905"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C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pt-BR" sz="6000" dirty="0">
                <a:ln w="1905"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C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2ª Fase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99592" y="4221088"/>
            <a:ext cx="6696744" cy="1800200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pt-BR" sz="1800" b="1" dirty="0" smtClean="0">
                <a:latin typeface="Arial" pitchFamily="34" charset="0"/>
                <a:cs typeface="Arial" pitchFamily="34" charset="0"/>
              </a:rPr>
              <a:t>Nome: </a:t>
            </a:r>
            <a:r>
              <a:rPr lang="pt-BR" sz="1800" dirty="0" smtClean="0">
                <a:latin typeface="Arial" pitchFamily="34" charset="0"/>
                <a:cs typeface="Arial" pitchFamily="34" charset="0"/>
              </a:rPr>
              <a:t>Rayane Kelly Fonseca Alves</a:t>
            </a:r>
          </a:p>
          <a:p>
            <a:pPr algn="l">
              <a:lnSpc>
                <a:spcPct val="150000"/>
              </a:lnSpc>
            </a:pPr>
            <a:r>
              <a:rPr lang="pt-BR" sz="1800" b="1" dirty="0" smtClean="0">
                <a:latin typeface="Arial" pitchFamily="34" charset="0"/>
                <a:cs typeface="Arial" pitchFamily="34" charset="0"/>
              </a:rPr>
              <a:t>Série: </a:t>
            </a:r>
            <a:r>
              <a:rPr lang="pt-BR" sz="1800" dirty="0" smtClean="0">
                <a:latin typeface="Arial" pitchFamily="34" charset="0"/>
                <a:cs typeface="Arial" pitchFamily="34" charset="0"/>
              </a:rPr>
              <a:t>2º ano | </a:t>
            </a:r>
            <a:r>
              <a:rPr lang="pt-BR" sz="1800" b="1" dirty="0" smtClean="0">
                <a:latin typeface="Arial" pitchFamily="34" charset="0"/>
                <a:cs typeface="Arial" pitchFamily="34" charset="0"/>
              </a:rPr>
              <a:t>Turma</a:t>
            </a:r>
            <a:r>
              <a:rPr lang="pt-BR" sz="1800" dirty="0" smtClean="0">
                <a:latin typeface="Arial" pitchFamily="34" charset="0"/>
                <a:cs typeface="Arial" pitchFamily="34" charset="0"/>
              </a:rPr>
              <a:t>:V01 | </a:t>
            </a:r>
            <a:r>
              <a:rPr lang="pt-BR" sz="1800" b="1" dirty="0">
                <a:latin typeface="Arial" pitchFamily="34" charset="0"/>
                <a:cs typeface="Arial" pitchFamily="34" charset="0"/>
              </a:rPr>
              <a:t>Turno</a:t>
            </a:r>
            <a:r>
              <a:rPr lang="pt-BR" sz="1800" dirty="0" smtClean="0">
                <a:latin typeface="Arial" pitchFamily="34" charset="0"/>
                <a:cs typeface="Arial" pitchFamily="34" charset="0"/>
              </a:rPr>
              <a:t>: Vespertino</a:t>
            </a:r>
          </a:p>
          <a:p>
            <a:pPr algn="l">
              <a:lnSpc>
                <a:spcPct val="150000"/>
              </a:lnSpc>
            </a:pPr>
            <a:r>
              <a:rPr lang="pt-BR" sz="1800" b="1" dirty="0" smtClean="0">
                <a:latin typeface="Arial" pitchFamily="34" charset="0"/>
                <a:cs typeface="Arial" pitchFamily="34" charset="0"/>
              </a:rPr>
              <a:t>Professor: </a:t>
            </a:r>
            <a:r>
              <a:rPr lang="pt-BR" sz="1800" dirty="0" smtClean="0">
                <a:latin typeface="Arial" pitchFamily="34" charset="0"/>
                <a:cs typeface="Arial" pitchFamily="34" charset="0"/>
              </a:rPr>
              <a:t>Lucas Xavier</a:t>
            </a:r>
          </a:p>
          <a:p>
            <a:pPr>
              <a:lnSpc>
                <a:spcPct val="150000"/>
              </a:lnSpc>
            </a:pPr>
            <a:r>
              <a:rPr lang="pt-BR" sz="1800" b="1" dirty="0">
                <a:latin typeface="Arial" pitchFamily="34" charset="0"/>
                <a:cs typeface="Arial" pitchFamily="34" charset="0"/>
              </a:rPr>
              <a:t>Pressão </a:t>
            </a:r>
            <a:r>
              <a:rPr lang="pt-BR" sz="1800" b="1" dirty="0" smtClean="0">
                <a:latin typeface="Arial" pitchFamily="34" charset="0"/>
                <a:cs typeface="Arial" pitchFamily="34" charset="0"/>
              </a:rPr>
              <a:t>Hidráulica</a:t>
            </a:r>
            <a:r>
              <a:rPr lang="pt-BR" sz="1800" dirty="0" smtClean="0">
                <a:latin typeface="Arial" pitchFamily="34" charset="0"/>
                <a:cs typeface="Arial" pitchFamily="34" charset="0"/>
              </a:rPr>
              <a:t>: Teorema </a:t>
            </a:r>
            <a:r>
              <a:rPr lang="pt-BR" sz="1800" dirty="0">
                <a:latin typeface="Arial" pitchFamily="34" charset="0"/>
                <a:cs typeface="Arial" pitchFamily="34" charset="0"/>
              </a:rPr>
              <a:t>de </a:t>
            </a:r>
            <a:r>
              <a:rPr lang="pt-BR" sz="1800" dirty="0" smtClean="0">
                <a:latin typeface="Arial" pitchFamily="34" charset="0"/>
                <a:cs typeface="Arial" pitchFamily="34" charset="0"/>
              </a:rPr>
              <a:t>Pascal</a:t>
            </a:r>
          </a:p>
          <a:p>
            <a:pPr algn="l">
              <a:lnSpc>
                <a:spcPct val="150000"/>
              </a:lnSpc>
            </a:pPr>
            <a:r>
              <a:rPr lang="pt-BR" sz="1800" b="1" dirty="0" smtClean="0">
                <a:latin typeface="Arial" pitchFamily="34" charset="0"/>
                <a:cs typeface="Arial" pitchFamily="34" charset="0"/>
              </a:rPr>
              <a:t>ENEM: </a:t>
            </a:r>
            <a:r>
              <a:rPr lang="pt-BR" sz="1800" dirty="0" smtClean="0">
                <a:latin typeface="Arial" pitchFamily="34" charset="0"/>
                <a:cs typeface="Arial" pitchFamily="34" charset="0"/>
              </a:rPr>
              <a:t>2013 | </a:t>
            </a:r>
            <a:r>
              <a:rPr lang="pt-BR" sz="1800" b="1" dirty="0" smtClean="0">
                <a:latin typeface="Arial" pitchFamily="34" charset="0"/>
                <a:cs typeface="Arial" pitchFamily="34" charset="0"/>
              </a:rPr>
              <a:t>Questão:</a:t>
            </a:r>
            <a:r>
              <a:rPr lang="pt-BR" sz="1800" dirty="0" smtClean="0">
                <a:latin typeface="Arial" pitchFamily="34" charset="0"/>
                <a:cs typeface="Arial" pitchFamily="34" charset="0"/>
              </a:rPr>
              <a:t> 65</a:t>
            </a:r>
          </a:p>
          <a:p>
            <a:pPr algn="l"/>
            <a:endParaRPr lang="pt-BR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16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9688">
        <p14:pan dir="u"/>
      </p:transition>
    </mc:Choice>
    <mc:Fallback>
      <p:transition spd="slow" advTm="196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31640" y="-99392"/>
            <a:ext cx="7498080" cy="1143000"/>
          </a:xfrm>
        </p:spPr>
        <p:txBody>
          <a:bodyPr/>
          <a:lstStyle/>
          <a:p>
            <a:pPr algn="ctr"/>
            <a:r>
              <a:rPr lang="pt-BR" dirty="0" smtClean="0"/>
              <a:t>Conceito e principio de </a:t>
            </a:r>
            <a:r>
              <a:rPr lang="pt-BR" dirty="0" err="1"/>
              <a:t>P</a:t>
            </a:r>
            <a:r>
              <a:rPr lang="pt-BR" dirty="0" err="1" smtClean="0"/>
              <a:t>ascall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187624" y="980728"/>
            <a:ext cx="3833576" cy="5649416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O filósofo, matemático e físico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Blaise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Pascal, nascido a 19 de Junho de 1623 em França e falecido a 19 de Agosto de 1662, realizou importantes contribuições para a ciência. Um dos seus enunciados mais famosos tem o nome de princípio de Pascal e diz respeito à pressão que exerce um fluído que está em equilíbrio e que não pode ser comprimido, alojado numa embalagem cujas paredes não se deformam, transmite-se com idêntica intensidade em todos os pontos desse fluído e para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qualquer direção.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220072" y="980728"/>
            <a:ext cx="3713616" cy="5206712"/>
          </a:xfrm>
        </p:spPr>
        <p:txBody>
          <a:bodyPr>
            <a:normAutofit fontScale="70000" lnSpcReduction="20000"/>
          </a:bodyPr>
          <a:lstStyle/>
          <a:p>
            <a:endParaRPr lang="pt-BR" dirty="0" smtClean="0"/>
          </a:p>
          <a:p>
            <a:pPr algn="just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O princípio de Pascal é a chave do funcionamento das prensas hidráulicas, um tipo de máquina se toma como base para a criação de freios (travões), elevadores e outros dispositivos que são utilizados nas indústrias.</a:t>
            </a:r>
            <a:b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47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151"/>
    </mc:Choice>
    <mc:Fallback>
      <p:transition spd="slow" advTm="72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3969905" cy="263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48880"/>
            <a:ext cx="3714750" cy="2353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113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08"/>
    </mc:Choice>
    <mc:Fallback>
      <p:transition spd="slow" advTm="25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6624736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800" b="0" dirty="0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Mapa Conceitual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827584" y="3492338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bg1"/>
                </a:solidFill>
              </a:rPr>
              <a:t>Yasmim Mattos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4" name="Retângulo de cantos arredondados 3"/>
          <p:cNvSpPr/>
          <p:nvPr/>
        </p:nvSpPr>
        <p:spPr>
          <a:xfrm>
            <a:off x="323528" y="3356992"/>
            <a:ext cx="1440160" cy="8019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Aluna: Rayane </a:t>
            </a:r>
            <a:r>
              <a:rPr lang="pt-BR" dirty="0" err="1" smtClean="0"/>
              <a:t>kelly</a:t>
            </a:r>
            <a:endParaRPr lang="pt-BR" dirty="0"/>
          </a:p>
        </p:txBody>
      </p:sp>
      <p:cxnSp>
        <p:nvCxnSpPr>
          <p:cNvPr id="7" name="Conector reto 6"/>
          <p:cNvCxnSpPr>
            <a:stCxn id="4" idx="3"/>
          </p:cNvCxnSpPr>
          <p:nvPr/>
        </p:nvCxnSpPr>
        <p:spPr>
          <a:xfrm>
            <a:off x="1763688" y="3757972"/>
            <a:ext cx="7920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de cantos arredondados 8"/>
          <p:cNvSpPr/>
          <p:nvPr/>
        </p:nvSpPr>
        <p:spPr>
          <a:xfrm>
            <a:off x="2207746" y="3289920"/>
            <a:ext cx="1512168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Enem 2013</a:t>
            </a:r>
          </a:p>
          <a:p>
            <a:pPr algn="ctr"/>
            <a:r>
              <a:rPr lang="pt-BR" sz="1600" dirty="0" smtClean="0"/>
              <a:t>Questão 65</a:t>
            </a:r>
          </a:p>
          <a:p>
            <a:pPr algn="ctr"/>
            <a:endParaRPr lang="pt-BR" sz="1600" dirty="0"/>
          </a:p>
        </p:txBody>
      </p:sp>
      <p:cxnSp>
        <p:nvCxnSpPr>
          <p:cNvPr id="11" name="Conector reto 10"/>
          <p:cNvCxnSpPr/>
          <p:nvPr/>
        </p:nvCxnSpPr>
        <p:spPr>
          <a:xfrm flipV="1">
            <a:off x="2843808" y="1448780"/>
            <a:ext cx="0" cy="19082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2843808" y="1458182"/>
            <a:ext cx="576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ângulo de cantos arredondados 13"/>
          <p:cNvSpPr/>
          <p:nvPr/>
        </p:nvSpPr>
        <p:spPr>
          <a:xfrm>
            <a:off x="3455876" y="1134146"/>
            <a:ext cx="1080120" cy="4226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Internet</a:t>
            </a:r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2774322" y="1110226"/>
            <a:ext cx="756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Meio </a:t>
            </a:r>
            <a:endParaRPr lang="pt-BR" sz="1600" dirty="0"/>
          </a:p>
        </p:txBody>
      </p:sp>
      <p:cxnSp>
        <p:nvCxnSpPr>
          <p:cNvPr id="17" name="Conector reto 16"/>
          <p:cNvCxnSpPr/>
          <p:nvPr/>
        </p:nvCxnSpPr>
        <p:spPr>
          <a:xfrm flipV="1">
            <a:off x="3131840" y="2204864"/>
            <a:ext cx="0" cy="10441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>
            <a:off x="3131840" y="2215467"/>
            <a:ext cx="8995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ângulo de cantos arredondados 19"/>
          <p:cNvSpPr/>
          <p:nvPr/>
        </p:nvSpPr>
        <p:spPr>
          <a:xfrm>
            <a:off x="3923928" y="1821206"/>
            <a:ext cx="1235126" cy="6093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Site do MEC</a:t>
            </a:r>
            <a:endParaRPr lang="pt-BR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3059832" y="1920231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Pesquisa</a:t>
            </a:r>
            <a:endParaRPr lang="pt-BR" sz="1600" dirty="0"/>
          </a:p>
        </p:txBody>
      </p:sp>
      <p:cxnSp>
        <p:nvCxnSpPr>
          <p:cNvPr id="26" name="Conector reto 25"/>
          <p:cNvCxnSpPr/>
          <p:nvPr/>
        </p:nvCxnSpPr>
        <p:spPr>
          <a:xfrm flipV="1">
            <a:off x="3419872" y="2852936"/>
            <a:ext cx="0" cy="3960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/>
          <p:cNvCxnSpPr/>
          <p:nvPr/>
        </p:nvCxnSpPr>
        <p:spPr>
          <a:xfrm>
            <a:off x="3419872" y="2852936"/>
            <a:ext cx="576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ixaDeTexto 28"/>
          <p:cNvSpPr txBox="1"/>
          <p:nvPr/>
        </p:nvSpPr>
        <p:spPr>
          <a:xfrm>
            <a:off x="3383283" y="2578312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Fonte</a:t>
            </a:r>
            <a:endParaRPr lang="pt-BR" dirty="0"/>
          </a:p>
        </p:txBody>
      </p:sp>
      <p:sp>
        <p:nvSpPr>
          <p:cNvPr id="30" name="Retângulo de cantos arredondados 29"/>
          <p:cNvSpPr/>
          <p:nvPr/>
        </p:nvSpPr>
        <p:spPr>
          <a:xfrm>
            <a:off x="3995935" y="2608419"/>
            <a:ext cx="1163119" cy="532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Wikifisica.com</a:t>
            </a:r>
            <a:endParaRPr lang="pt-BR" dirty="0"/>
          </a:p>
        </p:txBody>
      </p:sp>
      <p:cxnSp>
        <p:nvCxnSpPr>
          <p:cNvPr id="38" name="Conector reto 37"/>
          <p:cNvCxnSpPr/>
          <p:nvPr/>
        </p:nvCxnSpPr>
        <p:spPr>
          <a:xfrm>
            <a:off x="3683502" y="3684784"/>
            <a:ext cx="8640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ixaDeTexto 38"/>
          <p:cNvSpPr txBox="1"/>
          <p:nvPr/>
        </p:nvSpPr>
        <p:spPr>
          <a:xfrm>
            <a:off x="3706911" y="3388640"/>
            <a:ext cx="1044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Domínio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40" name="Retângulo de cantos arredondados 39"/>
          <p:cNvSpPr/>
          <p:nvPr/>
        </p:nvSpPr>
        <p:spPr>
          <a:xfrm>
            <a:off x="4566961" y="3450840"/>
            <a:ext cx="1631072" cy="5508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Conceito de pascal</a:t>
            </a:r>
            <a:endParaRPr lang="pt-BR" sz="1600" dirty="0"/>
          </a:p>
        </p:txBody>
      </p:sp>
      <p:cxnSp>
        <p:nvCxnSpPr>
          <p:cNvPr id="55" name="Conector reto 54"/>
          <p:cNvCxnSpPr/>
          <p:nvPr/>
        </p:nvCxnSpPr>
        <p:spPr>
          <a:xfrm>
            <a:off x="3502897" y="4534381"/>
            <a:ext cx="12253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aixaDeTexto 55"/>
          <p:cNvSpPr txBox="1"/>
          <p:nvPr/>
        </p:nvSpPr>
        <p:spPr>
          <a:xfrm>
            <a:off x="3490888" y="4226024"/>
            <a:ext cx="1476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Ferramentas </a:t>
            </a:r>
            <a:endParaRPr lang="pt-BR" sz="1600" dirty="0"/>
          </a:p>
        </p:txBody>
      </p:sp>
      <p:sp>
        <p:nvSpPr>
          <p:cNvPr id="58" name="Retângulo de cantos arredondados 57"/>
          <p:cNvSpPr/>
          <p:nvPr/>
        </p:nvSpPr>
        <p:spPr>
          <a:xfrm>
            <a:off x="4729986" y="4409436"/>
            <a:ext cx="144016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Computador </a:t>
            </a:r>
            <a:endParaRPr lang="pt-BR" dirty="0"/>
          </a:p>
        </p:txBody>
      </p:sp>
      <p:cxnSp>
        <p:nvCxnSpPr>
          <p:cNvPr id="60" name="Conector reto 59"/>
          <p:cNvCxnSpPr/>
          <p:nvPr/>
        </p:nvCxnSpPr>
        <p:spPr>
          <a:xfrm>
            <a:off x="4981032" y="4769476"/>
            <a:ext cx="0" cy="504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to 61"/>
          <p:cNvCxnSpPr/>
          <p:nvPr/>
        </p:nvCxnSpPr>
        <p:spPr>
          <a:xfrm>
            <a:off x="6084168" y="4757090"/>
            <a:ext cx="0" cy="5510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ângulo de cantos arredondados 63"/>
          <p:cNvSpPr/>
          <p:nvPr/>
        </p:nvSpPr>
        <p:spPr>
          <a:xfrm>
            <a:off x="4157773" y="5273532"/>
            <a:ext cx="119212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Microfone</a:t>
            </a:r>
            <a:endParaRPr lang="pt-BR" sz="1600" dirty="0"/>
          </a:p>
        </p:txBody>
      </p:sp>
      <p:sp>
        <p:nvSpPr>
          <p:cNvPr id="65" name="Retângulo de cantos arredondados 64"/>
          <p:cNvSpPr/>
          <p:nvPr/>
        </p:nvSpPr>
        <p:spPr>
          <a:xfrm>
            <a:off x="5518434" y="5273532"/>
            <a:ext cx="1128719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Power Point</a:t>
            </a:r>
            <a:endParaRPr lang="pt-BR" sz="1600" dirty="0"/>
          </a:p>
        </p:txBody>
      </p:sp>
      <p:cxnSp>
        <p:nvCxnSpPr>
          <p:cNvPr id="68" name="Conector reto 67"/>
          <p:cNvCxnSpPr/>
          <p:nvPr/>
        </p:nvCxnSpPr>
        <p:spPr>
          <a:xfrm flipH="1">
            <a:off x="3838854" y="5021504"/>
            <a:ext cx="11421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to 69"/>
          <p:cNvCxnSpPr/>
          <p:nvPr/>
        </p:nvCxnSpPr>
        <p:spPr>
          <a:xfrm>
            <a:off x="5159768" y="5032594"/>
            <a:ext cx="92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CaixaDeTexto 70"/>
          <p:cNvSpPr txBox="1"/>
          <p:nvPr/>
        </p:nvSpPr>
        <p:spPr>
          <a:xfrm>
            <a:off x="3838854" y="4757090"/>
            <a:ext cx="1357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Acessórios </a:t>
            </a:r>
            <a:endParaRPr lang="pt-BR" sz="1600" dirty="0"/>
          </a:p>
        </p:txBody>
      </p:sp>
      <p:sp>
        <p:nvSpPr>
          <p:cNvPr id="72" name="CaixaDeTexto 71"/>
          <p:cNvSpPr txBox="1"/>
          <p:nvPr/>
        </p:nvSpPr>
        <p:spPr>
          <a:xfrm>
            <a:off x="5159055" y="4776125"/>
            <a:ext cx="1068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Software</a:t>
            </a:r>
          </a:p>
        </p:txBody>
      </p:sp>
      <p:sp>
        <p:nvSpPr>
          <p:cNvPr id="76" name="Retângulo de cantos arredondados 75"/>
          <p:cNvSpPr/>
          <p:nvPr/>
        </p:nvSpPr>
        <p:spPr>
          <a:xfrm>
            <a:off x="6372200" y="1201368"/>
            <a:ext cx="2448272" cy="21148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Objetivo: Estudar para o ENEM com uma metodologia diferenciada, aprendendo e relembrando matéria, utilizando questões anteriores do Enem.</a:t>
            </a:r>
            <a:endParaRPr lang="pt-BR" sz="1600" dirty="0"/>
          </a:p>
        </p:txBody>
      </p:sp>
      <p:cxnSp>
        <p:nvCxnSpPr>
          <p:cNvPr id="78" name="Conector reto 77"/>
          <p:cNvCxnSpPr/>
          <p:nvPr/>
        </p:nvCxnSpPr>
        <p:spPr>
          <a:xfrm>
            <a:off x="4535996" y="1365150"/>
            <a:ext cx="19082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reto 79"/>
          <p:cNvCxnSpPr>
            <a:stCxn id="20" idx="3"/>
          </p:cNvCxnSpPr>
          <p:nvPr/>
        </p:nvCxnSpPr>
        <p:spPr>
          <a:xfrm>
            <a:off x="5159054" y="2125869"/>
            <a:ext cx="1213146" cy="287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to 81"/>
          <p:cNvCxnSpPr>
            <a:stCxn id="30" idx="3"/>
          </p:cNvCxnSpPr>
          <p:nvPr/>
        </p:nvCxnSpPr>
        <p:spPr>
          <a:xfrm>
            <a:off x="5159054" y="2874694"/>
            <a:ext cx="1285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reto 83"/>
          <p:cNvCxnSpPr/>
          <p:nvPr/>
        </p:nvCxnSpPr>
        <p:spPr>
          <a:xfrm>
            <a:off x="6198033" y="3677004"/>
            <a:ext cx="4621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ctor reto 85"/>
          <p:cNvCxnSpPr/>
          <p:nvPr/>
        </p:nvCxnSpPr>
        <p:spPr>
          <a:xfrm flipV="1">
            <a:off x="6660232" y="3316202"/>
            <a:ext cx="0" cy="3608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ctor reto 87"/>
          <p:cNvCxnSpPr/>
          <p:nvPr/>
        </p:nvCxnSpPr>
        <p:spPr>
          <a:xfrm>
            <a:off x="6170146" y="4624692"/>
            <a:ext cx="7781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ector reto 89"/>
          <p:cNvCxnSpPr/>
          <p:nvPr/>
        </p:nvCxnSpPr>
        <p:spPr>
          <a:xfrm flipV="1">
            <a:off x="6948264" y="3317056"/>
            <a:ext cx="0" cy="13271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ctor reto 91"/>
          <p:cNvCxnSpPr>
            <a:endCxn id="93" idx="0"/>
          </p:cNvCxnSpPr>
          <p:nvPr/>
        </p:nvCxnSpPr>
        <p:spPr>
          <a:xfrm>
            <a:off x="7956376" y="3316202"/>
            <a:ext cx="0" cy="6486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tângulo de cantos arredondados 92"/>
          <p:cNvSpPr/>
          <p:nvPr/>
        </p:nvSpPr>
        <p:spPr>
          <a:xfrm>
            <a:off x="7452320" y="3964870"/>
            <a:ext cx="1008112" cy="345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PodCast</a:t>
            </a:r>
            <a:endParaRPr lang="pt-BR" dirty="0"/>
          </a:p>
        </p:txBody>
      </p:sp>
      <p:cxnSp>
        <p:nvCxnSpPr>
          <p:cNvPr id="95" name="Conector reto 94"/>
          <p:cNvCxnSpPr>
            <a:stCxn id="93" idx="2"/>
          </p:cNvCxnSpPr>
          <p:nvPr/>
        </p:nvCxnSpPr>
        <p:spPr>
          <a:xfrm>
            <a:off x="7956376" y="4310026"/>
            <a:ext cx="0" cy="3432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tângulo de cantos arredondados 95"/>
          <p:cNvSpPr/>
          <p:nvPr/>
        </p:nvSpPr>
        <p:spPr>
          <a:xfrm>
            <a:off x="7092280" y="4653303"/>
            <a:ext cx="1835696" cy="8316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Estudando para o Enem de Forma invertida</a:t>
            </a:r>
            <a:endParaRPr lang="pt-BR" dirty="0"/>
          </a:p>
        </p:txBody>
      </p:sp>
      <p:cxnSp>
        <p:nvCxnSpPr>
          <p:cNvPr id="98" name="Conector reto 97"/>
          <p:cNvCxnSpPr/>
          <p:nvPr/>
        </p:nvCxnSpPr>
        <p:spPr>
          <a:xfrm>
            <a:off x="7956376" y="3677004"/>
            <a:ext cx="971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CaixaDeTexto 98"/>
          <p:cNvSpPr txBox="1"/>
          <p:nvPr/>
        </p:nvSpPr>
        <p:spPr>
          <a:xfrm>
            <a:off x="7978359" y="3356992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Estratégia </a:t>
            </a:r>
            <a:endParaRPr lang="pt-BR" sz="1600" dirty="0"/>
          </a:p>
        </p:txBody>
      </p:sp>
      <p:cxnSp>
        <p:nvCxnSpPr>
          <p:cNvPr id="101" name="Conector reto 100"/>
          <p:cNvCxnSpPr/>
          <p:nvPr/>
        </p:nvCxnSpPr>
        <p:spPr>
          <a:xfrm>
            <a:off x="3502897" y="4177777"/>
            <a:ext cx="0" cy="3763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0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44341">
        <p14:pan dir="u"/>
      </p:transition>
    </mc:Choice>
    <mc:Fallback>
      <p:transition spd="slow" advTm="443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260648"/>
            <a:ext cx="8640960" cy="6408712"/>
          </a:xfrm>
        </p:spPr>
        <p:txBody>
          <a:bodyPr>
            <a:normAutofit/>
          </a:bodyPr>
          <a:lstStyle/>
          <a:p>
            <a:pPr algn="just"/>
            <a:r>
              <a:rPr lang="pt-BR" sz="1600" dirty="0">
                <a:latin typeface="Arial" pitchFamily="34" charset="0"/>
                <a:cs typeface="Arial" pitchFamily="34" charset="0"/>
              </a:rPr>
              <a:t>O aumento de pressão em um ponto do líquido em equilíbrio é transmitido integralmente para todos os outros pontos desse líquido e das paredes do recipiente onde ele está contido.</a:t>
            </a:r>
          </a:p>
          <a:p>
            <a:pPr algn="just"/>
            <a:endParaRPr lang="pt-BR" sz="16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1600" dirty="0">
                <a:latin typeface="Arial" pitchFamily="34" charset="0"/>
                <a:cs typeface="Arial" pitchFamily="34" charset="0"/>
              </a:rPr>
              <a:t>Vamos considerar que o líquido contido no recipiente abaixo esteja em equilíbrio. Quando aplicamos uma força F no êmbolo, temos:</a:t>
            </a:r>
          </a:p>
          <a:p>
            <a:pPr algn="just"/>
            <a:endParaRPr lang="pt-BR" sz="16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1600" dirty="0">
                <a:latin typeface="Arial" pitchFamily="34" charset="0"/>
                <a:cs typeface="Arial" pitchFamily="34" charset="0"/>
              </a:rPr>
              <a:t>Em um líquido confinado, a variação de pressão em um ponto qualquer A acarreta a mesma variação de pressão em qualquer outro ponto B</a:t>
            </a:r>
          </a:p>
          <a:p>
            <a:pPr algn="just"/>
            <a:endParaRPr lang="pt-BR" sz="16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1600" dirty="0">
                <a:latin typeface="Arial" pitchFamily="34" charset="0"/>
                <a:cs typeface="Arial" pitchFamily="34" charset="0"/>
              </a:rPr>
              <a:t>Na figura </a:t>
            </a:r>
            <a:r>
              <a:rPr lang="pt-BR" sz="1600" dirty="0" smtClean="0">
                <a:latin typeface="Arial" pitchFamily="34" charset="0"/>
                <a:cs typeface="Arial" pitchFamily="34" charset="0"/>
              </a:rPr>
              <a:t>abaixo</a:t>
            </a:r>
            <a:r>
              <a:rPr lang="pt-BR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1600" dirty="0">
                <a:latin typeface="Arial" pitchFamily="34" charset="0"/>
                <a:cs typeface="Arial" pitchFamily="34" charset="0"/>
              </a:rPr>
              <a:t>temos um líquido incompressível confinado em um recipiente. Segundo Pascal, qualquer variação de pressão em um ponto qualquer A acarreta a mesma variação em qualquer outro ponto B no interior do líquido. Assim, matematicamente temos:</a:t>
            </a:r>
          </a:p>
          <a:p>
            <a:pPr algn="just"/>
            <a:endParaRPr lang="pt-BR" sz="16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1600" dirty="0">
                <a:latin typeface="Arial" pitchFamily="34" charset="0"/>
                <a:cs typeface="Arial" pitchFamily="34" charset="0"/>
              </a:rPr>
              <a:t>∆</a:t>
            </a:r>
            <a:r>
              <a:rPr lang="pt-BR" sz="1600" dirty="0" err="1">
                <a:latin typeface="Arial" pitchFamily="34" charset="0"/>
                <a:cs typeface="Arial" pitchFamily="34" charset="0"/>
              </a:rPr>
              <a:t>pA</a:t>
            </a:r>
            <a:r>
              <a:rPr lang="pt-BR" sz="1600" dirty="0">
                <a:latin typeface="Arial" pitchFamily="34" charset="0"/>
                <a:cs typeface="Arial" pitchFamily="34" charset="0"/>
              </a:rPr>
              <a:t>= ∆</a:t>
            </a:r>
            <a:r>
              <a:rPr lang="pt-BR" sz="1600" dirty="0" err="1">
                <a:latin typeface="Arial" pitchFamily="34" charset="0"/>
                <a:cs typeface="Arial" pitchFamily="34" charset="0"/>
              </a:rPr>
              <a:t>pB</a:t>
            </a:r>
            <a:endParaRPr lang="pt-BR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1" y="4033026"/>
            <a:ext cx="2952330" cy="282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411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88766">
        <p14:pan dir="u"/>
      </p:transition>
    </mc:Choice>
    <mc:Fallback>
      <p:transition spd="slow" advTm="887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7584" y="0"/>
            <a:ext cx="7527032" cy="1143000"/>
          </a:xfrm>
        </p:spPr>
        <p:txBody>
          <a:bodyPr/>
          <a:lstStyle/>
          <a:p>
            <a:pPr algn="ctr"/>
            <a:r>
              <a:rPr lang="pt-BR" sz="5400" b="0" dirty="0" smtClean="0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Questão</a:t>
            </a:r>
            <a:r>
              <a:rPr lang="pt-BR" sz="4800" b="0" dirty="0" smtClean="0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pt-BR" sz="4400" b="0" dirty="0" smtClean="0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ENEM 2013 - </a:t>
            </a:r>
            <a:r>
              <a:rPr lang="pt-BR" sz="4400" dirty="0" smtClean="0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65</a:t>
            </a:r>
            <a:r>
              <a:rPr lang="pt-BR" sz="4400" b="0" dirty="0" smtClean="0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pt-BR" sz="4400" b="0" dirty="0">
              <a:ln w="10160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043608" y="1052736"/>
            <a:ext cx="7890080" cy="5195664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Para oferecer acessibilidade aos portadores de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dificuldades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de locomoção, é utilizado, em ônibus e automóveis, o elevador hidráulico. Nesse dispositivo é usada uma bomba elétrica, para forçar um fluido a passar de uma tubulação estreita para outra mais larga, e dessa forma acionar um pistão que movimenta a plataforma. Considere um elevador hidráulico cuja área da cabeça do pistão seja cinco vezes maior do que a área da tubulação que sai da bomba. Desprezando o atrito e considerando uma aceleração gravitacional de 10m/s2, deseja-se elevar uma pessoa de 65 kg em uma cadeira de rodas de 15 kg sobre a plataforma de 20 kg. Qual deve ser a força exercida pelo motor da bomba sobre o fluido, para que o cadeirante seja elevado com velocidade constante? 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) 20N 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100N </a:t>
            </a:r>
          </a:p>
          <a:p>
            <a:pPr algn="just"/>
            <a:r>
              <a:rPr lang="pt-BR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200N </a:t>
            </a:r>
            <a:endParaRPr lang="pt-BR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) 1000N 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5000N</a:t>
            </a:r>
          </a:p>
          <a:p>
            <a:pPr algn="just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elevador hidráulico (prensa hidráulica) se funda - menta na Lei de Pascal: os líquidos transmitem integralmente as pressões que recebem: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07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12557">
        <p14:pan dir="u"/>
      </p:transition>
    </mc:Choice>
    <mc:Fallback>
      <p:transition spd="slow" advTm="1125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4400" dirty="0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Resolução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22" y="3232012"/>
            <a:ext cx="7816259" cy="3343622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302" y="1196752"/>
            <a:ext cx="5143500" cy="2066925"/>
          </a:xfrm>
          <a:prstGeom prst="rect">
            <a:avLst/>
          </a:prstGeom>
        </p:spPr>
      </p:pic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16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104"/>
    </mc:Choice>
    <mc:Fallback>
      <p:transition spd="slow" advTm="66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ência">
  <a:themeElements>
    <a:clrScheme name="Adjacência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Escritório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ência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646</TotalTime>
  <Words>550</Words>
  <Application>Microsoft Office PowerPoint</Application>
  <PresentationFormat>Apresentação na tela (4:3)</PresentationFormat>
  <Paragraphs>51</Paragraphs>
  <Slides>7</Slides>
  <Notes>0</Notes>
  <HiddenSlides>0</HiddenSlides>
  <MMClips>7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7</vt:i4>
      </vt:variant>
    </vt:vector>
  </HeadingPairs>
  <TitlesOfParts>
    <vt:vector size="8" baseType="lpstr">
      <vt:lpstr>Adjacência</vt:lpstr>
      <vt:lpstr>Estudando para o ENEM de forma invertida  2ª Fase</vt:lpstr>
      <vt:lpstr>Conceito e principio de Pascall</vt:lpstr>
      <vt:lpstr>Apresentação do PowerPoint</vt:lpstr>
      <vt:lpstr>Mapa Conceitual</vt:lpstr>
      <vt:lpstr>Apresentação do PowerPoint</vt:lpstr>
      <vt:lpstr>Questão: ENEM 2013 - 65 </vt:lpstr>
      <vt:lpstr>Resolução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Estudando para o enem de forma invertida  2</dc:title>
  <dc:creator>Yasmim Mattos Naitzel Cbral</dc:creator>
  <cp:lastModifiedBy>shirlene fonseca</cp:lastModifiedBy>
  <cp:revision>46</cp:revision>
  <dcterms:created xsi:type="dcterms:W3CDTF">2017-07-21T11:01:15Z</dcterms:created>
  <dcterms:modified xsi:type="dcterms:W3CDTF">2017-08-19T23:08:52Z</dcterms:modified>
</cp:coreProperties>
</file>