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F21E8DF-1A33-4F91-9026-3156D5E19CDB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D988FA5-0A11-4725-B594-9B0584C7436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E8DF-1A33-4F91-9026-3156D5E19CDB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8FA5-0A11-4725-B594-9B0584C743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E8DF-1A33-4F91-9026-3156D5E19CDB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8FA5-0A11-4725-B594-9B0584C743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21E8DF-1A33-4F91-9026-3156D5E19CDB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988FA5-0A11-4725-B594-9B0584C7436D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F21E8DF-1A33-4F91-9026-3156D5E19CDB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D988FA5-0A11-4725-B594-9B0584C7436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E8DF-1A33-4F91-9026-3156D5E19CDB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8FA5-0A11-4725-B594-9B0584C7436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E8DF-1A33-4F91-9026-3156D5E19CDB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8FA5-0A11-4725-B594-9B0584C7436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21E8DF-1A33-4F91-9026-3156D5E19CDB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988FA5-0A11-4725-B594-9B0584C7436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E8DF-1A33-4F91-9026-3156D5E19CDB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8FA5-0A11-4725-B594-9B0584C743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21E8DF-1A33-4F91-9026-3156D5E19CDB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988FA5-0A11-4725-B594-9B0584C7436D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21E8DF-1A33-4F91-9026-3156D5E19CDB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988FA5-0A11-4725-B594-9B0584C7436D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21E8DF-1A33-4F91-9026-3156D5E19CDB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D988FA5-0A11-4725-B594-9B0584C7436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ESTUDANDO PARA O ENEM DE FORMA INVERTIDA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854678"/>
          </a:xfrm>
        </p:spPr>
        <p:txBody>
          <a:bodyPr/>
          <a:lstStyle/>
          <a:p>
            <a:r>
              <a:rPr lang="pt-BR" dirty="0" smtClean="0"/>
              <a:t>Escola Coronel Gomes de Oliveira</a:t>
            </a:r>
          </a:p>
          <a:p>
            <a:r>
              <a:rPr lang="pt-BR" dirty="0" smtClean="0"/>
              <a:t>Aluna: </a:t>
            </a:r>
            <a:r>
              <a:rPr lang="pt-BR" dirty="0" err="1" smtClean="0"/>
              <a:t>Phâmela</a:t>
            </a:r>
            <a:r>
              <a:rPr lang="pt-BR" dirty="0" smtClean="0"/>
              <a:t> Trindade Turma: 3°N01</a:t>
            </a:r>
          </a:p>
          <a:p>
            <a:r>
              <a:rPr lang="pt-BR" dirty="0" smtClean="0"/>
              <a:t>Professor: Lucas Xavier</a:t>
            </a:r>
          </a:p>
          <a:p>
            <a:r>
              <a:rPr lang="pt-BR" dirty="0" smtClean="0"/>
              <a:t>Química Orgânica</a:t>
            </a:r>
          </a:p>
          <a:p>
            <a:r>
              <a:rPr lang="pt-BR" dirty="0" smtClean="0"/>
              <a:t>ENEM 2014 Questão 60</a:t>
            </a:r>
            <a:endParaRPr lang="pt-BR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6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40"/>
    </mc:Choice>
    <mc:Fallback>
      <p:transition spd="slow" advTm="21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Conector angulado 74"/>
          <p:cNvCxnSpPr>
            <a:stCxn id="11" idx="3"/>
          </p:cNvCxnSpPr>
          <p:nvPr/>
        </p:nvCxnSpPr>
        <p:spPr>
          <a:xfrm flipV="1">
            <a:off x="6091155" y="3062167"/>
            <a:ext cx="893113" cy="152808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>
            <a:stCxn id="14" idx="2"/>
            <a:endCxn id="16" idx="0"/>
          </p:cNvCxnSpPr>
          <p:nvPr/>
        </p:nvCxnSpPr>
        <p:spPr>
          <a:xfrm>
            <a:off x="7812360" y="3354438"/>
            <a:ext cx="0" cy="187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do 72"/>
          <p:cNvCxnSpPr/>
          <p:nvPr/>
        </p:nvCxnSpPr>
        <p:spPr>
          <a:xfrm flipV="1">
            <a:off x="5901234" y="2824674"/>
            <a:ext cx="1160814" cy="103200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do 38"/>
          <p:cNvCxnSpPr/>
          <p:nvPr/>
        </p:nvCxnSpPr>
        <p:spPr>
          <a:xfrm rot="5400000">
            <a:off x="4400172" y="4817917"/>
            <a:ext cx="998376" cy="641430"/>
          </a:xfrm>
          <a:prstGeom prst="bentConnector3">
            <a:avLst>
              <a:gd name="adj1" fmla="val 541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do 36"/>
          <p:cNvCxnSpPr/>
          <p:nvPr/>
        </p:nvCxnSpPr>
        <p:spPr>
          <a:xfrm rot="16200000" flipH="1">
            <a:off x="5323913" y="4870578"/>
            <a:ext cx="912515" cy="62196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594320"/>
          </a:xfrm>
        </p:spPr>
        <p:txBody>
          <a:bodyPr/>
          <a:lstStyle/>
          <a:p>
            <a:pPr algn="ctr"/>
            <a:r>
              <a:rPr lang="pt-BR" dirty="0" smtClean="0"/>
              <a:t>MAPA CONCEITUAL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0826" y="2677531"/>
            <a:ext cx="1152128" cy="64698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 err="1" smtClean="0"/>
              <a:t>Phâmela</a:t>
            </a:r>
            <a:r>
              <a:rPr lang="pt-BR" sz="1600" dirty="0" smtClean="0"/>
              <a:t> Trindade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35696" y="2541324"/>
            <a:ext cx="1800200" cy="91940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ENEM 2014</a:t>
            </a:r>
          </a:p>
          <a:p>
            <a:pPr algn="ctr"/>
            <a:r>
              <a:rPr lang="pt-BR" sz="1600" dirty="0" smtClean="0"/>
              <a:t>Questão 60</a:t>
            </a:r>
          </a:p>
          <a:p>
            <a:pPr algn="ctr"/>
            <a:r>
              <a:rPr lang="pt-BR" sz="1600" dirty="0" smtClean="0"/>
              <a:t>(prova amarela)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928948" y="528383"/>
            <a:ext cx="936460" cy="37457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Internet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578646" y="1205509"/>
            <a:ext cx="1619302" cy="71508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Site</a:t>
            </a:r>
            <a:r>
              <a:rPr lang="pt-BR" dirty="0"/>
              <a:t> </a:t>
            </a:r>
            <a:r>
              <a:rPr lang="pt-BR" dirty="0" smtClean="0"/>
              <a:t>Info escola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893122" y="1979468"/>
            <a:ext cx="1008112" cy="37457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 err="1" smtClean="0"/>
              <a:t>Youtube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541764" y="2720993"/>
            <a:ext cx="1656184" cy="64698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Competência 7</a:t>
            </a:r>
          </a:p>
          <a:p>
            <a:pPr algn="ctr"/>
            <a:r>
              <a:rPr lang="pt-BR" sz="1600" dirty="0" smtClean="0"/>
              <a:t>Habilidade H25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541764" y="3669392"/>
            <a:ext cx="1751144" cy="37457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Mapa conceitual</a:t>
            </a:r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743516" y="4402970"/>
            <a:ext cx="1347639" cy="37457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Computador</a:t>
            </a:r>
            <a:endParaRPr lang="pt-BR" sz="1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048485" y="5450537"/>
            <a:ext cx="1115946" cy="37457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Microfone</a:t>
            </a:r>
            <a:endParaRPr lang="pt-BR" sz="16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469186" y="5450536"/>
            <a:ext cx="1335062" cy="37457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 err="1" smtClean="0"/>
              <a:t>Powerpoint</a:t>
            </a:r>
            <a:endParaRPr lang="pt-BR" sz="1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876256" y="867520"/>
            <a:ext cx="1872208" cy="248691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Objetivo: Estudar e aprimorar minhas habilidades nos assuntos que são abordados em provas de </a:t>
            </a:r>
            <a:r>
              <a:rPr lang="pt-BR" sz="1600" dirty="0" smtClean="0"/>
              <a:t>vestibulares.</a:t>
            </a:r>
            <a:endParaRPr lang="pt-BR" sz="16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254387" y="4043963"/>
            <a:ext cx="1115946" cy="37457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 err="1" smtClean="0"/>
              <a:t>Podcast</a:t>
            </a:r>
            <a:endParaRPr lang="pt-BR" sz="16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984268" y="5229200"/>
            <a:ext cx="1656184" cy="11918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Estudando para o ENEM de forma invertida</a:t>
            </a:r>
            <a:endParaRPr lang="pt-BR" sz="1600" dirty="0"/>
          </a:p>
        </p:txBody>
      </p:sp>
      <p:cxnSp>
        <p:nvCxnSpPr>
          <p:cNvPr id="18" name="Conector angulado 17"/>
          <p:cNvCxnSpPr>
            <a:stCxn id="6" idx="1"/>
            <a:endCxn id="5" idx="0"/>
          </p:cNvCxnSpPr>
          <p:nvPr/>
        </p:nvCxnSpPr>
        <p:spPr>
          <a:xfrm rot="10800000" flipV="1">
            <a:off x="2735796" y="715668"/>
            <a:ext cx="2193152" cy="182565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7" idx="1"/>
          </p:cNvCxnSpPr>
          <p:nvPr/>
        </p:nvCxnSpPr>
        <p:spPr>
          <a:xfrm rot="10800000" flipV="1">
            <a:off x="2915824" y="1563054"/>
            <a:ext cx="1662823" cy="978266"/>
          </a:xfrm>
          <a:prstGeom prst="bentConnector3">
            <a:avLst>
              <a:gd name="adj1" fmla="val 988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do 24"/>
          <p:cNvCxnSpPr/>
          <p:nvPr/>
        </p:nvCxnSpPr>
        <p:spPr>
          <a:xfrm rot="10800000" flipV="1">
            <a:off x="3203848" y="2166753"/>
            <a:ext cx="1689274" cy="374570"/>
          </a:xfrm>
          <a:prstGeom prst="bentConnector3">
            <a:avLst>
              <a:gd name="adj1" fmla="val 1000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3635896" y="3062167"/>
            <a:ext cx="9427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angulado 47"/>
          <p:cNvCxnSpPr>
            <a:stCxn id="6" idx="3"/>
            <a:endCxn id="14" idx="0"/>
          </p:cNvCxnSpPr>
          <p:nvPr/>
        </p:nvCxnSpPr>
        <p:spPr>
          <a:xfrm>
            <a:off x="5865408" y="715669"/>
            <a:ext cx="1946952" cy="15185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>
            <a:stCxn id="7" idx="3"/>
          </p:cNvCxnSpPr>
          <p:nvPr/>
        </p:nvCxnSpPr>
        <p:spPr>
          <a:xfrm>
            <a:off x="6197948" y="1563054"/>
            <a:ext cx="6783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>
            <a:stCxn id="8" idx="3"/>
          </p:cNvCxnSpPr>
          <p:nvPr/>
        </p:nvCxnSpPr>
        <p:spPr>
          <a:xfrm flipV="1">
            <a:off x="5901234" y="2166753"/>
            <a:ext cx="97502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angulado 56"/>
          <p:cNvCxnSpPr>
            <a:stCxn id="9" idx="0"/>
          </p:cNvCxnSpPr>
          <p:nvPr/>
        </p:nvCxnSpPr>
        <p:spPr>
          <a:xfrm rot="5400000" flipH="1" flipV="1">
            <a:off x="6033222" y="1877959"/>
            <a:ext cx="179669" cy="15064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angulado 78"/>
          <p:cNvCxnSpPr>
            <a:endCxn id="10" idx="1"/>
          </p:cNvCxnSpPr>
          <p:nvPr/>
        </p:nvCxnSpPr>
        <p:spPr>
          <a:xfrm>
            <a:off x="2987824" y="3460727"/>
            <a:ext cx="1553940" cy="395951"/>
          </a:xfrm>
          <a:prstGeom prst="bentConnector3">
            <a:avLst>
              <a:gd name="adj1" fmla="val -8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angulado 84"/>
          <p:cNvCxnSpPr>
            <a:stCxn id="11" idx="1"/>
          </p:cNvCxnSpPr>
          <p:nvPr/>
        </p:nvCxnSpPr>
        <p:spPr>
          <a:xfrm rot="10800000">
            <a:off x="2735796" y="3460728"/>
            <a:ext cx="2007720" cy="1129529"/>
          </a:xfrm>
          <a:prstGeom prst="bentConnector3">
            <a:avLst>
              <a:gd name="adj1" fmla="val 996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/>
          <p:cNvCxnSpPr>
            <a:stCxn id="4" idx="3"/>
            <a:endCxn id="5" idx="1"/>
          </p:cNvCxnSpPr>
          <p:nvPr/>
        </p:nvCxnSpPr>
        <p:spPr>
          <a:xfrm>
            <a:off x="1322954" y="3001024"/>
            <a:ext cx="51274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3700946" y="496960"/>
            <a:ext cx="1042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Meio</a:t>
            </a:r>
            <a:endParaRPr lang="pt-BR" sz="1100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3635896" y="1350092"/>
            <a:ext cx="1042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Pesquisa</a:t>
            </a:r>
            <a:endParaRPr lang="pt-BR" sz="1100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3649292" y="1969462"/>
            <a:ext cx="1042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</a:t>
            </a:r>
            <a:endParaRPr lang="pt-BR" sz="1100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681325" y="2848122"/>
            <a:ext cx="1042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Domínio</a:t>
            </a:r>
            <a:endParaRPr lang="pt-BR" sz="11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3563888" y="3605992"/>
            <a:ext cx="1042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Descoberta</a:t>
            </a:r>
            <a:endParaRPr lang="pt-BR" sz="1100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3563888" y="4377345"/>
            <a:ext cx="1042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Ferramenta</a:t>
            </a:r>
            <a:endParaRPr lang="pt-BR" sz="1100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4426682" y="4945759"/>
            <a:ext cx="1042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Acessórios</a:t>
            </a:r>
            <a:endParaRPr lang="pt-BR" sz="1100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5430529" y="4935871"/>
            <a:ext cx="1042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Software</a:t>
            </a:r>
            <a:endParaRPr lang="pt-BR" sz="1100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7761360" y="4691437"/>
            <a:ext cx="1042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Estratégia</a:t>
            </a:r>
            <a:endParaRPr lang="pt-BR" sz="1100" dirty="0"/>
          </a:p>
        </p:txBody>
      </p:sp>
      <p:pic>
        <p:nvPicPr>
          <p:cNvPr id="29" name="Áudio 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9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145"/>
    </mc:Choice>
    <mc:Fallback>
      <p:transition spd="slow" advTm="42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8353"/>
            <a:ext cx="7467600" cy="594320"/>
          </a:xfrm>
        </p:spPr>
        <p:txBody>
          <a:bodyPr/>
          <a:lstStyle/>
          <a:p>
            <a:pPr algn="ctr"/>
            <a:r>
              <a:rPr lang="pt-BR" dirty="0" smtClean="0"/>
              <a:t>HABILIDADE E COMPETÊNCIA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79512" y="1556792"/>
            <a:ext cx="3816424" cy="146423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Competência de área 7 – Apropriar-se de conhecimentos da química para, em situações problema, interpretar, avaliar ou planejar intervenções científico-tecnológicas.</a:t>
            </a:r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422157" y="3173423"/>
            <a:ext cx="3592016" cy="173664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H25 –</a:t>
            </a:r>
            <a:r>
              <a:rPr lang="pt-BR" sz="1600" dirty="0"/>
              <a:t> Caracterizar materiais ou substâncias, identificando etapas, rendimentos ou implicações biológicas, sociais, econômicas ou ambientais de sua obtenção ou produção.</a:t>
            </a:r>
          </a:p>
        </p:txBody>
      </p:sp>
      <p:cxnSp>
        <p:nvCxnSpPr>
          <p:cNvPr id="10" name="Conector angulado 9"/>
          <p:cNvCxnSpPr>
            <a:stCxn id="7" idx="2"/>
            <a:endCxn id="8" idx="1"/>
          </p:cNvCxnSpPr>
          <p:nvPr/>
        </p:nvCxnSpPr>
        <p:spPr>
          <a:xfrm rot="16200000" flipH="1">
            <a:off x="2744579" y="2364167"/>
            <a:ext cx="1020723" cy="233443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18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58"/>
    </mc:Choice>
    <mc:Fallback>
      <p:transition spd="slow" advTm="32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9036496" cy="666328"/>
          </a:xfrm>
        </p:spPr>
        <p:txBody>
          <a:bodyPr>
            <a:normAutofit/>
          </a:bodyPr>
          <a:lstStyle/>
          <a:p>
            <a:r>
              <a:rPr lang="pt-BR" dirty="0" smtClean="0"/>
              <a:t>CLASSIFICAÇÃO DAS CADEIAS CARBÔNICAS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8820472" cy="6165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400" b="1" dirty="0" smtClean="0"/>
              <a:t> Quanto </a:t>
            </a:r>
            <a:r>
              <a:rPr lang="pt-BR" sz="1400" b="1" dirty="0"/>
              <a:t>ao fechamento da cadeia:</a:t>
            </a:r>
            <a:endParaRPr lang="pt-BR" sz="1400" dirty="0"/>
          </a:p>
          <a:p>
            <a:r>
              <a:rPr lang="pt-BR" sz="1400" b="1" dirty="0" smtClean="0"/>
              <a:t>Cadeia </a:t>
            </a:r>
            <a:r>
              <a:rPr lang="pt-BR" sz="1400" b="1" dirty="0"/>
              <a:t>aberta, acíclica ou alifática:</a:t>
            </a:r>
            <a:r>
              <a:rPr lang="pt-BR" sz="1400" dirty="0"/>
              <a:t> P</a:t>
            </a:r>
            <a:r>
              <a:rPr lang="pt-BR" sz="1400" dirty="0" smtClean="0"/>
              <a:t>ossui </a:t>
            </a:r>
            <a:r>
              <a:rPr lang="pt-BR" sz="1400" dirty="0"/>
              <a:t>pelo menos duas extremidades ou pontas, não há nenhum </a:t>
            </a:r>
            <a:r>
              <a:rPr lang="pt-BR" sz="1400" dirty="0" smtClean="0"/>
              <a:t>encadeamento</a:t>
            </a:r>
            <a:r>
              <a:rPr lang="pt-BR" sz="1400" dirty="0"/>
              <a:t>, fechamento, ciclo ou anel </a:t>
            </a:r>
            <a:r>
              <a:rPr lang="pt-BR" sz="1400" dirty="0" smtClean="0"/>
              <a:t>nela</a:t>
            </a:r>
          </a:p>
          <a:p>
            <a:r>
              <a:rPr lang="pt-BR" sz="1400" b="1" dirty="0" smtClean="0"/>
              <a:t>Cadeia </a:t>
            </a:r>
            <a:r>
              <a:rPr lang="pt-BR" sz="1400" b="1" dirty="0"/>
              <a:t>fechada ou cíclica:</a:t>
            </a:r>
            <a:r>
              <a:rPr lang="pt-BR" sz="1400" dirty="0"/>
              <a:t> não possui nenhuma extremidade ou ponta, seus átomos são unidos, fechando a cadeia e formando um encadeamento, ciclo, núcleo ou anel. </a:t>
            </a:r>
            <a:endParaRPr lang="pt-BR" sz="1400" dirty="0" smtClean="0"/>
          </a:p>
          <a:p>
            <a:r>
              <a:rPr lang="pt-BR" sz="1400" b="1" dirty="0" smtClean="0"/>
              <a:t>Cadeia </a:t>
            </a:r>
            <a:r>
              <a:rPr lang="pt-BR" sz="1400" b="1" dirty="0"/>
              <a:t>mista:</a:t>
            </a:r>
            <a:r>
              <a:rPr lang="pt-BR" sz="1400" dirty="0"/>
              <a:t> apresenta tanto uma parte da cadeia fechada quanto uma parte da </a:t>
            </a:r>
            <a:r>
              <a:rPr lang="pt-BR" sz="1400" dirty="0" smtClean="0"/>
              <a:t>aberta.</a:t>
            </a:r>
          </a:p>
          <a:p>
            <a:pPr marL="0" indent="0">
              <a:buNone/>
            </a:pPr>
            <a:r>
              <a:rPr lang="pt-BR" sz="1400" b="1" dirty="0" smtClean="0"/>
              <a:t>Quanto </a:t>
            </a:r>
            <a:r>
              <a:rPr lang="pt-BR" sz="1400" b="1" dirty="0"/>
              <a:t>à disposição dos átomos de carbono na cadeia carbônica:</a:t>
            </a:r>
            <a:endParaRPr lang="pt-BR" sz="1400" dirty="0"/>
          </a:p>
          <a:p>
            <a:r>
              <a:rPr lang="pt-BR" sz="1400" b="1" dirty="0" smtClean="0"/>
              <a:t>Cadeia </a:t>
            </a:r>
            <a:r>
              <a:rPr lang="pt-BR" sz="1400" b="1" dirty="0"/>
              <a:t>normal, reta ou linear:</a:t>
            </a:r>
            <a:r>
              <a:rPr lang="pt-BR" sz="1400" dirty="0"/>
              <a:t> </a:t>
            </a:r>
            <a:r>
              <a:rPr lang="pt-BR" sz="1400" dirty="0" smtClean="0"/>
              <a:t>só </a:t>
            </a:r>
            <a:r>
              <a:rPr lang="pt-BR" sz="1400" dirty="0"/>
              <a:t>existem carbonos primários e secundários na cadeia. Estando em uma única sequência, geram apenas duas extremidades ou </a:t>
            </a:r>
            <a:r>
              <a:rPr lang="pt-BR" sz="1400" dirty="0" smtClean="0"/>
              <a:t>ponta.</a:t>
            </a:r>
            <a:endParaRPr lang="pt-BR" sz="1400" dirty="0"/>
          </a:p>
          <a:p>
            <a:r>
              <a:rPr lang="pt-BR" sz="1400" b="1" dirty="0" smtClean="0"/>
              <a:t>Cadeia </a:t>
            </a:r>
            <a:r>
              <a:rPr lang="pt-BR" sz="1400" b="1" dirty="0"/>
              <a:t>ramificada:</a:t>
            </a:r>
            <a:r>
              <a:rPr lang="pt-BR" sz="1400" dirty="0"/>
              <a:t> </a:t>
            </a:r>
            <a:r>
              <a:rPr lang="pt-BR" sz="1400" dirty="0" smtClean="0"/>
              <a:t>possuem </a:t>
            </a:r>
            <a:r>
              <a:rPr lang="pt-BR" sz="1400" dirty="0"/>
              <a:t>três ou mais extremidades, com carbonos terciários ou quaternários. </a:t>
            </a:r>
            <a:endParaRPr lang="pt-BR" sz="1400" dirty="0" smtClean="0"/>
          </a:p>
          <a:p>
            <a:pPr marL="0" indent="0">
              <a:buNone/>
            </a:pPr>
            <a:r>
              <a:rPr lang="pt-BR" sz="1400" b="1" dirty="0" smtClean="0"/>
              <a:t>Quanto </a:t>
            </a:r>
            <a:r>
              <a:rPr lang="pt-BR" sz="1400" b="1" dirty="0"/>
              <a:t>ao tipo de ligação entre os átomos de carbono:</a:t>
            </a:r>
            <a:endParaRPr lang="pt-BR" sz="1400" dirty="0"/>
          </a:p>
          <a:p>
            <a:r>
              <a:rPr lang="pt-BR" sz="1400" b="1" dirty="0" smtClean="0"/>
              <a:t>Cadeia </a:t>
            </a:r>
            <a:r>
              <a:rPr lang="pt-BR" sz="1400" b="1" dirty="0"/>
              <a:t>saturada:</a:t>
            </a:r>
            <a:r>
              <a:rPr lang="pt-BR" sz="1400" dirty="0"/>
              <a:t> </a:t>
            </a:r>
            <a:r>
              <a:rPr lang="pt-BR" sz="1400" dirty="0" smtClean="0"/>
              <a:t>possuem </a:t>
            </a:r>
            <a:r>
              <a:rPr lang="pt-BR" sz="1400" dirty="0"/>
              <a:t>somente ligações simples entre os carbonos</a:t>
            </a:r>
            <a:r>
              <a:rPr lang="pt-BR" sz="1400" dirty="0" smtClean="0"/>
              <a:t>.</a:t>
            </a:r>
            <a:endParaRPr lang="pt-BR" sz="1400" dirty="0"/>
          </a:p>
          <a:p>
            <a:r>
              <a:rPr lang="pt-BR" sz="1400" b="1" dirty="0" smtClean="0"/>
              <a:t>Cadeia </a:t>
            </a:r>
            <a:r>
              <a:rPr lang="pt-BR" sz="1400" b="1" dirty="0"/>
              <a:t>insaturada:</a:t>
            </a:r>
            <a:r>
              <a:rPr lang="pt-BR" sz="1400" dirty="0"/>
              <a:t> </a:t>
            </a:r>
            <a:r>
              <a:rPr lang="pt-BR" sz="1400" dirty="0" smtClean="0"/>
              <a:t>possuem </a:t>
            </a:r>
            <a:r>
              <a:rPr lang="pt-BR" sz="1400" dirty="0"/>
              <a:t>pelo menos uma ligação dupla ou tripla entre os carbonos. </a:t>
            </a:r>
            <a:endParaRPr lang="pt-BR" sz="1400" dirty="0" smtClean="0"/>
          </a:p>
          <a:p>
            <a:pPr marL="0" indent="0">
              <a:buNone/>
            </a:pPr>
            <a:r>
              <a:rPr lang="pt-BR" sz="1400" b="1" dirty="0" smtClean="0"/>
              <a:t>Quanto </a:t>
            </a:r>
            <a:r>
              <a:rPr lang="pt-BR" sz="1400" b="1" dirty="0"/>
              <a:t>à natureza dos átomos que compõem a cadeia carbônica:</a:t>
            </a:r>
            <a:endParaRPr lang="pt-BR" sz="1400" dirty="0"/>
          </a:p>
          <a:p>
            <a:r>
              <a:rPr lang="pt-BR" sz="1400" b="1" dirty="0" smtClean="0"/>
              <a:t>Cadeia </a:t>
            </a:r>
            <a:r>
              <a:rPr lang="pt-BR" sz="1400" b="1" dirty="0"/>
              <a:t>homogênea:</a:t>
            </a:r>
            <a:r>
              <a:rPr lang="pt-BR" sz="1400" dirty="0"/>
              <a:t> </a:t>
            </a:r>
            <a:r>
              <a:rPr lang="pt-BR" sz="1400" dirty="0" smtClean="0"/>
              <a:t>não </a:t>
            </a:r>
            <a:r>
              <a:rPr lang="pt-BR" sz="1400" dirty="0"/>
              <a:t>possuem nenhum </a:t>
            </a:r>
            <a:r>
              <a:rPr lang="pt-BR" sz="1400" dirty="0" err="1"/>
              <a:t>heteroátomo</a:t>
            </a:r>
            <a:r>
              <a:rPr lang="pt-BR" sz="1400" dirty="0"/>
              <a:t> entre os carbonos, ou seja, essas cadeias são constituídas somente por carbonos. </a:t>
            </a:r>
            <a:endParaRPr lang="pt-BR" sz="1400" dirty="0" smtClean="0"/>
          </a:p>
          <a:p>
            <a:r>
              <a:rPr lang="pt-BR" sz="1400" b="1" dirty="0" smtClean="0"/>
              <a:t>Cadeia </a:t>
            </a:r>
            <a:r>
              <a:rPr lang="pt-BR" sz="1400" b="1" dirty="0"/>
              <a:t>heterogênea:</a:t>
            </a:r>
            <a:r>
              <a:rPr lang="pt-BR" sz="1400" dirty="0"/>
              <a:t> nesse caso há algum </a:t>
            </a:r>
            <a:r>
              <a:rPr lang="pt-BR" sz="1400" dirty="0" err="1"/>
              <a:t>heteroátomo</a:t>
            </a:r>
            <a:r>
              <a:rPr lang="pt-BR" sz="1400" dirty="0"/>
              <a:t> entre os </a:t>
            </a:r>
            <a:r>
              <a:rPr lang="pt-BR" sz="1400" dirty="0" smtClean="0"/>
              <a:t>carbonos.</a:t>
            </a:r>
          </a:p>
          <a:p>
            <a:pPr marL="0" indent="0">
              <a:buNone/>
            </a:pPr>
            <a:r>
              <a:rPr lang="pt-BR" sz="1400" b="1" dirty="0" smtClean="0"/>
              <a:t> </a:t>
            </a:r>
            <a:r>
              <a:rPr lang="pt-BR" sz="1400" b="1" dirty="0"/>
              <a:t>Quanto ao aparecimento de um anel aromático na cadeia carbônica:</a:t>
            </a:r>
            <a:endParaRPr lang="pt-BR" sz="1400" dirty="0"/>
          </a:p>
          <a:p>
            <a:r>
              <a:rPr lang="pt-BR" sz="1400" b="1" dirty="0" smtClean="0"/>
              <a:t>Cadeia </a:t>
            </a:r>
            <a:r>
              <a:rPr lang="pt-BR" sz="1400" b="1" dirty="0"/>
              <a:t>aromática:</a:t>
            </a:r>
            <a:r>
              <a:rPr lang="pt-BR" sz="1400" dirty="0"/>
              <a:t> </a:t>
            </a:r>
            <a:r>
              <a:rPr lang="pt-BR" sz="1400" dirty="0" smtClean="0"/>
              <a:t>apresentam </a:t>
            </a:r>
            <a:r>
              <a:rPr lang="pt-BR" sz="1400" dirty="0"/>
              <a:t>em sua estrutura pelo menos um anel benzênico, também denominado anel aromático (C6H6). </a:t>
            </a:r>
            <a:endParaRPr lang="pt-BR" sz="1400" dirty="0" smtClean="0"/>
          </a:p>
          <a:p>
            <a:r>
              <a:rPr lang="pt-BR" sz="1400" b="1" dirty="0" smtClean="0"/>
              <a:t>Cadeia </a:t>
            </a:r>
            <a:r>
              <a:rPr lang="pt-BR" sz="1400" b="1" dirty="0"/>
              <a:t>não aromática ou </a:t>
            </a:r>
            <a:r>
              <a:rPr lang="pt-BR" sz="1400" b="1" dirty="0" err="1"/>
              <a:t>alicíclicas</a:t>
            </a:r>
            <a:r>
              <a:rPr lang="pt-BR" sz="1400" b="1" dirty="0"/>
              <a:t>:</a:t>
            </a:r>
            <a:r>
              <a:rPr lang="pt-BR" sz="1400" dirty="0"/>
              <a:t> são as cadeias fechadas que não apresentam um anel benzênico em sua estrutura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7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280"/>
    </mc:Choice>
    <mc:Fallback>
      <p:transition spd="slow" advTm="134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548680"/>
          </a:xfrm>
        </p:spPr>
        <p:txBody>
          <a:bodyPr/>
          <a:lstStyle/>
          <a:p>
            <a:pPr algn="ctr"/>
            <a:r>
              <a:rPr lang="pt-BR" dirty="0" smtClean="0"/>
              <a:t>ENEM 2014- QUESTÃO 60</a:t>
            </a:r>
            <a:endParaRPr lang="pt-BR" dirty="0"/>
          </a:p>
        </p:txBody>
      </p:sp>
      <p:pic>
        <p:nvPicPr>
          <p:cNvPr id="2050" name="Picture 2" descr="Questão 60 - Prova Amarela - Enem 20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 t="11118" r="1354" b="45801"/>
          <a:stretch/>
        </p:blipFill>
        <p:spPr bwMode="auto">
          <a:xfrm>
            <a:off x="179512" y="1052736"/>
            <a:ext cx="845265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2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493"/>
    </mc:Choice>
    <mc:Fallback>
      <p:transition spd="slow" advTm="82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548680"/>
          </a:xfrm>
        </p:spPr>
        <p:txBody>
          <a:bodyPr/>
          <a:lstStyle/>
          <a:p>
            <a:pPr algn="ctr"/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Alternativa B</a:t>
            </a:r>
            <a:endParaRPr lang="pt-BR" dirty="0"/>
          </a:p>
        </p:txBody>
      </p:sp>
      <p:pic>
        <p:nvPicPr>
          <p:cNvPr id="1028" name="Picture 4" descr="Questão 60 - Prova Amarela - Enem 20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5" t="69606" r="15573"/>
          <a:stretch/>
        </p:blipFill>
        <p:spPr bwMode="auto">
          <a:xfrm>
            <a:off x="449238" y="2204864"/>
            <a:ext cx="780593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6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737"/>
    </mc:Choice>
    <mc:Fallback>
      <p:transition spd="slow" advTm="46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105</TotalTime>
  <Words>143</Words>
  <Application>Microsoft Office PowerPoint</Application>
  <PresentationFormat>Apresentação na tela (4:3)</PresentationFormat>
  <Paragraphs>55</Paragraphs>
  <Slides>6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Century Schoolbook</vt:lpstr>
      <vt:lpstr>Wingdings</vt:lpstr>
      <vt:lpstr>Wingdings 2</vt:lpstr>
      <vt:lpstr>Balcão Envidraçado</vt:lpstr>
      <vt:lpstr>ESTUDANDO PARA O ENEM DE FORMA INVERTIDA</vt:lpstr>
      <vt:lpstr>MAPA CONCEITUAL</vt:lpstr>
      <vt:lpstr>HABILIDADE E COMPETÊNCIA</vt:lpstr>
      <vt:lpstr>CLASSIFICAÇÃO DAS CADEIAS CARBÔNICAS</vt:lpstr>
      <vt:lpstr>ENEM 2014- QUESTÃO 60</vt:lpstr>
      <vt:lpstr>RESOLUÇÃO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RECEPÇÃO</dc:creator>
  <cp:lastModifiedBy>Usuário do Windows</cp:lastModifiedBy>
  <cp:revision>13</cp:revision>
  <dcterms:created xsi:type="dcterms:W3CDTF">2017-07-31T11:32:34Z</dcterms:created>
  <dcterms:modified xsi:type="dcterms:W3CDTF">2017-08-01T22:45:16Z</dcterms:modified>
</cp:coreProperties>
</file>