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m4a" ContentType="audi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4"/>
  </p:normalViewPr>
  <p:slideViewPr>
    <p:cSldViewPr>
      <p:cViewPr varScale="1">
        <p:scale>
          <a:sx n="124" d="100"/>
          <a:sy n="124" d="100"/>
        </p:scale>
        <p:origin x="74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ângulo de cantos arredondado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DDD8-5C24-4A3E-8B03-036509530DC2}" type="datetimeFigureOut">
              <a:rPr lang="pt-BR" smtClean="0"/>
              <a:t>30/07/17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C620252-5616-42A7-BBFA-03DC3E35A590}" type="slidenum">
              <a:rPr lang="pt-BR" smtClean="0"/>
              <a:t>‹n.º›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DDD8-5C24-4A3E-8B03-036509530DC2}" type="datetimeFigureOut">
              <a:rPr lang="pt-BR" smtClean="0"/>
              <a:t>30/07/17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20252-5616-42A7-BBFA-03DC3E35A590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DDD8-5C24-4A3E-8B03-036509530DC2}" type="datetimeFigureOut">
              <a:rPr lang="pt-BR" smtClean="0"/>
              <a:t>30/07/17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20252-5616-42A7-BBFA-03DC3E35A590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DDD8-5C24-4A3E-8B03-036509530DC2}" type="datetimeFigureOut">
              <a:rPr lang="pt-BR" smtClean="0"/>
              <a:t>30/07/17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20252-5616-42A7-BBFA-03DC3E35A590}" type="slidenum">
              <a:rPr lang="pt-BR" smtClean="0"/>
              <a:t>‹n.º›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ângulo de cantos arredondado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DDD8-5C24-4A3E-8B03-036509530DC2}" type="datetimeFigureOut">
              <a:rPr lang="pt-BR" smtClean="0"/>
              <a:t>30/07/17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C620252-5616-42A7-BBFA-03DC3E35A590}" type="slidenum">
              <a:rPr lang="pt-BR" smtClean="0"/>
              <a:t>‹n.º›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DDD8-5C24-4A3E-8B03-036509530DC2}" type="datetimeFigureOut">
              <a:rPr lang="pt-BR" smtClean="0"/>
              <a:t>30/07/17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20252-5616-42A7-BBFA-03DC3E35A590}" type="slidenum">
              <a:rPr lang="pt-BR" smtClean="0"/>
              <a:t>‹n.º›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DDD8-5C24-4A3E-8B03-036509530DC2}" type="datetimeFigureOut">
              <a:rPr lang="pt-BR" smtClean="0"/>
              <a:t>30/07/17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20252-5616-42A7-BBFA-03DC3E35A590}" type="slidenum">
              <a:rPr lang="pt-BR" smtClean="0"/>
              <a:t>‹n.º›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DDD8-5C24-4A3E-8B03-036509530DC2}" type="datetimeFigureOut">
              <a:rPr lang="pt-BR" smtClean="0"/>
              <a:t>30/07/17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20252-5616-42A7-BBFA-03DC3E35A590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DDD8-5C24-4A3E-8B03-036509530DC2}" type="datetimeFigureOut">
              <a:rPr lang="pt-BR" smtClean="0"/>
              <a:t>30/07/17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20252-5616-42A7-BBFA-03DC3E35A590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ângulo de cantos arredondado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DDD8-5C24-4A3E-8B03-036509530DC2}" type="datetimeFigureOut">
              <a:rPr lang="pt-BR" smtClean="0"/>
              <a:t>30/07/17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20252-5616-42A7-BBFA-03DC3E35A590}" type="slidenum">
              <a:rPr lang="pt-BR" smtClean="0"/>
              <a:t>‹n.º›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DDD8-5C24-4A3E-8B03-036509530DC2}" type="datetimeFigureOut">
              <a:rPr lang="pt-BR" smtClean="0"/>
              <a:t>30/07/17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C620252-5616-42A7-BBFA-03DC3E35A590}" type="slidenum">
              <a:rPr lang="pt-BR" smtClean="0"/>
              <a:t>‹n.º›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ângulo de cantos arredondado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9EBDDD8-5C24-4A3E-8B03-036509530DC2}" type="datetimeFigureOut">
              <a:rPr lang="pt-BR" smtClean="0"/>
              <a:t>30/07/17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C620252-5616-42A7-BBFA-03DC3E35A590}" type="slidenum">
              <a:rPr lang="pt-BR" smtClean="0"/>
              <a:t>‹n.º›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3.m4a"/><Relationship Id="rId2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4.m4a"/><Relationship Id="rId2" Type="http://schemas.openxmlformats.org/officeDocument/2006/relationships/audio" Target="../media/media4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jpeg"/><Relationship Id="rId5" Type="http://schemas.openxmlformats.org/officeDocument/2006/relationships/image" Target="../media/image2.png"/><Relationship Id="rId1" Type="http://schemas.microsoft.com/office/2007/relationships/media" Target="../media/media5.m4a"/><Relationship Id="rId2" Type="http://schemas.openxmlformats.org/officeDocument/2006/relationships/audio" Target="../media/media5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6.m4a"/><Relationship Id="rId2" Type="http://schemas.openxmlformats.org/officeDocument/2006/relationships/audio" Target="../media/media6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t-BR" dirty="0" smtClean="0"/>
              <a:t>Escola Coronel Gomes de Oliveira</a:t>
            </a:r>
          </a:p>
          <a:p>
            <a:r>
              <a:rPr lang="pt-BR" dirty="0" smtClean="0"/>
              <a:t>Milena Laurindo Rosa Lopes</a:t>
            </a:r>
          </a:p>
          <a:p>
            <a:r>
              <a:rPr lang="pt-BR" dirty="0" smtClean="0"/>
              <a:t>3°N01</a:t>
            </a:r>
          </a:p>
          <a:p>
            <a:r>
              <a:rPr lang="pt-BR" dirty="0" smtClean="0"/>
              <a:t>Professor: Lucas Xavier</a:t>
            </a:r>
          </a:p>
          <a:p>
            <a:r>
              <a:rPr lang="pt-BR" dirty="0" smtClean="0"/>
              <a:t>ENEM 2013 – Questão 48</a:t>
            </a:r>
          </a:p>
          <a:p>
            <a:r>
              <a:rPr lang="pt-BR" dirty="0" smtClean="0"/>
              <a:t>Física - Termologia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ESTUDANDO PARA O ENEM DE FORMA INVERTIDA</a:t>
            </a:r>
            <a:endParaRPr lang="pt-BR" dirty="0"/>
          </a:p>
        </p:txBody>
      </p:sp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800" y="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2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930"/>
    </mc:Choice>
    <mc:Fallback>
      <p:transition spd="slow" advClick="0" advTm="89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onector angulado 24"/>
          <p:cNvCxnSpPr>
            <a:stCxn id="14" idx="0"/>
          </p:cNvCxnSpPr>
          <p:nvPr/>
        </p:nvCxnSpPr>
        <p:spPr>
          <a:xfrm rot="16200000" flipV="1">
            <a:off x="5455805" y="5145794"/>
            <a:ext cx="578398" cy="4738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angulado 25"/>
          <p:cNvCxnSpPr/>
          <p:nvPr/>
        </p:nvCxnSpPr>
        <p:spPr>
          <a:xfrm rot="5400000">
            <a:off x="4443407" y="5111251"/>
            <a:ext cx="578399" cy="54288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>
            <a:off x="5793312" y="2348395"/>
            <a:ext cx="1514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angulado 26"/>
          <p:cNvCxnSpPr>
            <a:stCxn id="10" idx="0"/>
          </p:cNvCxnSpPr>
          <p:nvPr/>
        </p:nvCxnSpPr>
        <p:spPr>
          <a:xfrm rot="5400000" flipH="1" flipV="1">
            <a:off x="6027456" y="2065638"/>
            <a:ext cx="336660" cy="179556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angulado 28"/>
          <p:cNvCxnSpPr>
            <a:stCxn id="11" idx="3"/>
          </p:cNvCxnSpPr>
          <p:nvPr/>
        </p:nvCxnSpPr>
        <p:spPr>
          <a:xfrm flipV="1">
            <a:off x="6140131" y="3284985"/>
            <a:ext cx="952149" cy="98931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angulado 27"/>
          <p:cNvCxnSpPr>
            <a:stCxn id="12" idx="3"/>
          </p:cNvCxnSpPr>
          <p:nvPr/>
        </p:nvCxnSpPr>
        <p:spPr>
          <a:xfrm flipV="1">
            <a:off x="5983508" y="3284984"/>
            <a:ext cx="1252788" cy="16042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4094" y="0"/>
            <a:ext cx="7772400" cy="692696"/>
          </a:xfrm>
        </p:spPr>
        <p:txBody>
          <a:bodyPr>
            <a:normAutofit/>
          </a:bodyPr>
          <a:lstStyle/>
          <a:p>
            <a:pPr algn="ctr"/>
            <a:r>
              <a:rPr lang="pt-BR" sz="3600" dirty="0" smtClean="0"/>
              <a:t>MAPA CONCEITUAL</a:t>
            </a:r>
            <a:endParaRPr lang="pt-BR" sz="3600" dirty="0"/>
          </a:p>
        </p:txBody>
      </p:sp>
      <p:cxnSp>
        <p:nvCxnSpPr>
          <p:cNvPr id="4" name="Conector reto 3"/>
          <p:cNvCxnSpPr/>
          <p:nvPr/>
        </p:nvCxnSpPr>
        <p:spPr>
          <a:xfrm flipH="1">
            <a:off x="7848364" y="3362904"/>
            <a:ext cx="12898" cy="1849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98167" y="3250930"/>
            <a:ext cx="1512168" cy="3405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Milena Lopes</a:t>
            </a:r>
            <a:endParaRPr lang="pt-BR" sz="1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2224514" y="3012568"/>
            <a:ext cx="1584176" cy="817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ENEM 2013 questão 48 (prova azul)</a:t>
            </a:r>
            <a:endParaRPr lang="pt-BR" sz="1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4766854" y="980727"/>
            <a:ext cx="1008112" cy="3405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Internet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435649" y="1560477"/>
            <a:ext cx="1678967" cy="3405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dirty="0" err="1" smtClean="0"/>
              <a:t>educacao.globo</a:t>
            </a:r>
            <a:endParaRPr lang="pt-BR" sz="14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4766854" y="2161110"/>
            <a:ext cx="1050451" cy="3405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YouTube</a:t>
            </a:r>
            <a:endParaRPr lang="pt-BR" sz="1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480109" y="3131748"/>
            <a:ext cx="1635794" cy="5788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Competência I</a:t>
            </a:r>
          </a:p>
          <a:p>
            <a:pPr algn="ctr"/>
            <a:r>
              <a:rPr lang="pt-BR" sz="1400" dirty="0" smtClean="0"/>
              <a:t>Habilidade H22</a:t>
            </a:r>
            <a:endParaRPr lang="pt-BR" sz="14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410135" y="4104039"/>
            <a:ext cx="1729996" cy="3405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Mapa conceitual</a:t>
            </a:r>
            <a:endParaRPr lang="pt-BR" sz="14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600649" y="4718924"/>
            <a:ext cx="1382859" cy="3405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Computador</a:t>
            </a:r>
            <a:endParaRPr lang="pt-BR" sz="14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743934" y="5674369"/>
            <a:ext cx="1152128" cy="3405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Microfone</a:t>
            </a:r>
            <a:endParaRPr lang="pt-BR" sz="14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189816" y="5671893"/>
            <a:ext cx="1584176" cy="3405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PowerPoint</a:t>
            </a:r>
            <a:endParaRPr lang="pt-BR" sz="14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6948264" y="1136180"/>
            <a:ext cx="1800200" cy="242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Objetivo: Aprender e esclarecer de forma dinâmica os assuntos relacionados aos temas escolares que são abordados no ENEM.</a:t>
            </a:r>
            <a:endParaRPr lang="pt-BR" sz="14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7362716" y="4044518"/>
            <a:ext cx="984194" cy="3405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dirty="0" err="1" smtClean="0"/>
              <a:t>Podcast</a:t>
            </a:r>
            <a:endParaRPr lang="pt-BR" sz="14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6966266" y="5212192"/>
            <a:ext cx="1764196" cy="817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Estudando Para o ENEM de forma invertida</a:t>
            </a:r>
            <a:endParaRPr lang="pt-BR" sz="1400" dirty="0"/>
          </a:p>
        </p:txBody>
      </p:sp>
      <p:cxnSp>
        <p:nvCxnSpPr>
          <p:cNvPr id="18" name="Conector angulado 17"/>
          <p:cNvCxnSpPr>
            <a:endCxn id="11" idx="1"/>
          </p:cNvCxnSpPr>
          <p:nvPr/>
        </p:nvCxnSpPr>
        <p:spPr>
          <a:xfrm>
            <a:off x="3250355" y="3829813"/>
            <a:ext cx="1159780" cy="444486"/>
          </a:xfrm>
          <a:prstGeom prst="bentConnector3">
            <a:avLst>
              <a:gd name="adj1" fmla="val 127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>
            <a:stCxn id="10" idx="1"/>
            <a:endCxn id="6" idx="3"/>
          </p:cNvCxnSpPr>
          <p:nvPr/>
        </p:nvCxnSpPr>
        <p:spPr>
          <a:xfrm flipH="1">
            <a:off x="3808690" y="3421189"/>
            <a:ext cx="671419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angulado 20"/>
          <p:cNvCxnSpPr>
            <a:stCxn id="7" idx="1"/>
            <a:endCxn id="6" idx="0"/>
          </p:cNvCxnSpPr>
          <p:nvPr/>
        </p:nvCxnSpPr>
        <p:spPr>
          <a:xfrm rot="10800000" flipV="1">
            <a:off x="3016602" y="1150986"/>
            <a:ext cx="1750252" cy="186158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angulado 21"/>
          <p:cNvCxnSpPr>
            <a:stCxn id="8" idx="1"/>
          </p:cNvCxnSpPr>
          <p:nvPr/>
        </p:nvCxnSpPr>
        <p:spPr>
          <a:xfrm rot="10800000" flipV="1">
            <a:off x="3250355" y="1730737"/>
            <a:ext cx="1185294" cy="129098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angulado 22"/>
          <p:cNvCxnSpPr>
            <a:stCxn id="9" idx="1"/>
          </p:cNvCxnSpPr>
          <p:nvPr/>
        </p:nvCxnSpPr>
        <p:spPr>
          <a:xfrm rot="10800000" flipV="1">
            <a:off x="3432234" y="2331369"/>
            <a:ext cx="1334620" cy="681197"/>
          </a:xfrm>
          <a:prstGeom prst="bentConnector3">
            <a:avLst>
              <a:gd name="adj1" fmla="val 1005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angulado 23"/>
          <p:cNvCxnSpPr>
            <a:stCxn id="12" idx="1"/>
            <a:endCxn id="6" idx="2"/>
          </p:cNvCxnSpPr>
          <p:nvPr/>
        </p:nvCxnSpPr>
        <p:spPr>
          <a:xfrm rot="10800000">
            <a:off x="3016603" y="3829814"/>
            <a:ext cx="1584047" cy="105937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>
            <a:stCxn id="5" idx="3"/>
            <a:endCxn id="6" idx="1"/>
          </p:cNvCxnSpPr>
          <p:nvPr/>
        </p:nvCxnSpPr>
        <p:spPr>
          <a:xfrm>
            <a:off x="1610335" y="3421190"/>
            <a:ext cx="61417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/>
          <p:cNvSpPr txBox="1"/>
          <p:nvPr/>
        </p:nvSpPr>
        <p:spPr>
          <a:xfrm>
            <a:off x="3778960" y="945020"/>
            <a:ext cx="5745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rgbClr val="0070C0"/>
                </a:solidFill>
              </a:rPr>
              <a:t>Meio</a:t>
            </a:r>
            <a:endParaRPr lang="pt-BR" sz="1100" dirty="0">
              <a:solidFill>
                <a:srgbClr val="0070C0"/>
              </a:solidFill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3579983" y="1531831"/>
            <a:ext cx="9001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rgbClr val="0070C0"/>
                </a:solidFill>
              </a:rPr>
              <a:t>Pesquisa</a:t>
            </a:r>
            <a:endParaRPr lang="pt-BR" sz="1100" dirty="0">
              <a:solidFill>
                <a:srgbClr val="0070C0"/>
              </a:solidFill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3831488" y="2132647"/>
            <a:ext cx="5745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rgbClr val="0070C0"/>
                </a:solidFill>
              </a:rPr>
              <a:t>Fonte</a:t>
            </a:r>
            <a:endParaRPr lang="pt-BR" sz="1100" dirty="0">
              <a:solidFill>
                <a:srgbClr val="0070C0"/>
              </a:solidFill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3808626" y="3221965"/>
            <a:ext cx="7615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rgbClr val="0070C0"/>
                </a:solidFill>
              </a:rPr>
              <a:t>Domínio</a:t>
            </a:r>
            <a:endParaRPr lang="pt-BR" sz="1100" dirty="0">
              <a:solidFill>
                <a:srgbClr val="0070C0"/>
              </a:solidFill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3396733" y="4078467"/>
            <a:ext cx="10160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rgbClr val="0070C0"/>
                </a:solidFill>
              </a:rPr>
              <a:t>Descoberta</a:t>
            </a:r>
            <a:endParaRPr lang="pt-BR" sz="1100" dirty="0">
              <a:solidFill>
                <a:srgbClr val="0070C0"/>
              </a:solidFill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3432234" y="4718924"/>
            <a:ext cx="9624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rgbClr val="0070C0"/>
                </a:solidFill>
              </a:rPr>
              <a:t>Ferramenta</a:t>
            </a:r>
            <a:endParaRPr lang="pt-BR" sz="1100" dirty="0">
              <a:solidFill>
                <a:srgbClr val="0070C0"/>
              </a:solidFill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4219881" y="5125221"/>
            <a:ext cx="9205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rgbClr val="0070C0"/>
                </a:solidFill>
              </a:rPr>
              <a:t>Acessórios</a:t>
            </a:r>
            <a:endParaRPr lang="pt-BR" sz="1100" dirty="0">
              <a:solidFill>
                <a:srgbClr val="0070C0"/>
              </a:solidFill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5479692" y="5128398"/>
            <a:ext cx="7701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rgbClr val="0070C0"/>
                </a:solidFill>
              </a:rPr>
              <a:t>Software</a:t>
            </a:r>
            <a:endParaRPr lang="pt-BR" sz="1100" dirty="0">
              <a:solidFill>
                <a:srgbClr val="0070C0"/>
              </a:solidFill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7824522" y="4644599"/>
            <a:ext cx="8639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rgbClr val="0070C0"/>
                </a:solidFill>
              </a:rPr>
              <a:t>Estratégia</a:t>
            </a:r>
            <a:endParaRPr lang="pt-BR" sz="1100" dirty="0">
              <a:solidFill>
                <a:srgbClr val="0070C0"/>
              </a:solidFill>
            </a:endParaRPr>
          </a:p>
        </p:txBody>
      </p:sp>
      <p:cxnSp>
        <p:nvCxnSpPr>
          <p:cNvPr id="52" name="Conector reto 51"/>
          <p:cNvCxnSpPr>
            <a:stCxn id="8" idx="3"/>
          </p:cNvCxnSpPr>
          <p:nvPr/>
        </p:nvCxnSpPr>
        <p:spPr>
          <a:xfrm flipV="1">
            <a:off x="6114616" y="1730736"/>
            <a:ext cx="83364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167" y="-3030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93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1910"/>
    </mc:Choice>
    <mc:Fallback>
      <p:transition spd="slow" advClick="0" advTm="419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0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692696"/>
          </a:xfrm>
        </p:spPr>
        <p:txBody>
          <a:bodyPr>
            <a:normAutofit/>
          </a:bodyPr>
          <a:lstStyle/>
          <a:p>
            <a:r>
              <a:rPr lang="pt-BR" sz="3600" dirty="0" smtClean="0"/>
              <a:t>COMPETÊNCIA E HABILIDADE</a:t>
            </a:r>
            <a:endParaRPr lang="pt-BR" sz="3600" dirty="0"/>
          </a:p>
        </p:txBody>
      </p:sp>
      <p:sp>
        <p:nvSpPr>
          <p:cNvPr id="4" name="Espaço Reservado para Conteúdo 3"/>
          <p:cNvSpPr txBox="1">
            <a:spLocks noGrp="1"/>
          </p:cNvSpPr>
          <p:nvPr>
            <p:ph sz="quarter" idx="1"/>
          </p:nvPr>
        </p:nvSpPr>
        <p:spPr>
          <a:xfrm>
            <a:off x="323528" y="2852936"/>
            <a:ext cx="1224136" cy="5788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pt-BR" sz="1400" dirty="0" smtClean="0"/>
              <a:t>Ciências da natureza</a:t>
            </a:r>
            <a:endParaRPr lang="pt-BR" sz="1400" dirty="0"/>
          </a:p>
        </p:txBody>
      </p:sp>
      <p:sp>
        <p:nvSpPr>
          <p:cNvPr id="5" name="Espaço Reservado para Conteúdo 3"/>
          <p:cNvSpPr txBox="1">
            <a:spLocks/>
          </p:cNvSpPr>
          <p:nvPr/>
        </p:nvSpPr>
        <p:spPr>
          <a:xfrm>
            <a:off x="3491880" y="1052736"/>
            <a:ext cx="3672408" cy="17706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400" dirty="0"/>
              <a:t>Competência de área 1 – Compreender as ciências naturais e as tecnologias a elas associadas como construções humanas, percebendo seus papéis nos processos de produção e no desenvolvimento econômico e social da humanidade.</a:t>
            </a:r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>
          <a:xfrm>
            <a:off x="3491880" y="3717032"/>
            <a:ext cx="3672408" cy="15323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400" b="1" dirty="0"/>
              <a:t>H22 –</a:t>
            </a:r>
            <a:r>
              <a:rPr lang="pt-BR" sz="1400" dirty="0"/>
              <a:t> Compreender fenômenos decorrentes da interação entre a radiação e a matéria em suas manifestações em processos naturais ou tecnológicos, ou em suas implicações biológicas, sociais, econômicas ou ambientais.</a:t>
            </a:r>
          </a:p>
        </p:txBody>
      </p:sp>
      <p:cxnSp>
        <p:nvCxnSpPr>
          <p:cNvPr id="8" name="Conector angulado 7"/>
          <p:cNvCxnSpPr>
            <a:stCxn id="4" idx="0"/>
            <a:endCxn id="5" idx="1"/>
          </p:cNvCxnSpPr>
          <p:nvPr/>
        </p:nvCxnSpPr>
        <p:spPr>
          <a:xfrm rot="5400000" flipH="1" flipV="1">
            <a:off x="1756313" y="1117369"/>
            <a:ext cx="914851" cy="255628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angulado 9"/>
          <p:cNvCxnSpPr>
            <a:stCxn id="4" idx="2"/>
            <a:endCxn id="6" idx="1"/>
          </p:cNvCxnSpPr>
          <p:nvPr/>
        </p:nvCxnSpPr>
        <p:spPr>
          <a:xfrm rot="16200000" flipH="1">
            <a:off x="1688048" y="2679366"/>
            <a:ext cx="1051381" cy="255628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2051720" y="1689900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chemeClr val="tx2"/>
                </a:solidFill>
              </a:rPr>
              <a:t>Competência</a:t>
            </a:r>
            <a:endParaRPr lang="pt-BR" sz="1100" dirty="0">
              <a:solidFill>
                <a:schemeClr val="tx2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159732" y="4224226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chemeClr val="tx2"/>
                </a:solidFill>
              </a:rPr>
              <a:t>Habilidade</a:t>
            </a:r>
            <a:endParaRPr lang="pt-BR" sz="1100" dirty="0">
              <a:solidFill>
                <a:schemeClr val="tx2"/>
              </a:solidFill>
            </a:endParaRPr>
          </a:p>
        </p:txBody>
      </p:sp>
      <p:pic>
        <p:nvPicPr>
          <p:cNvPr id="7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3057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30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4160"/>
    </mc:Choice>
    <mc:Fallback>
      <p:transition spd="slow" advClick="0" advTm="341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Termologia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07504" y="620688"/>
            <a:ext cx="8928992" cy="6048672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pt-BR" sz="2900" dirty="0" smtClean="0"/>
              <a:t>É a parte da física encarregada de estudar o calor e seus efeitos sobre a matéria. Está ligada à energia térmica, estudando a transmissão dessa energia e os efeitos produzidos por ela quando é fornecida ou retirada do corpo.</a:t>
            </a:r>
          </a:p>
          <a:p>
            <a:pPr algn="just"/>
            <a:endParaRPr lang="pt-BR" sz="2900" dirty="0" smtClean="0"/>
          </a:p>
          <a:p>
            <a:pPr algn="just"/>
            <a:endParaRPr lang="pt-BR" sz="2900" dirty="0"/>
          </a:p>
          <a:p>
            <a:pPr marL="0" indent="0" algn="ctr">
              <a:buNone/>
            </a:pPr>
            <a:r>
              <a:rPr lang="pt-BR" sz="4400" b="1" dirty="0" smtClean="0">
                <a:solidFill>
                  <a:schemeClr val="tx2"/>
                </a:solidFill>
              </a:rPr>
              <a:t>Irradiação Térmica</a:t>
            </a:r>
          </a:p>
          <a:p>
            <a:pPr marL="0" indent="0" algn="just">
              <a:buNone/>
            </a:pPr>
            <a:r>
              <a:rPr lang="pt-BR" sz="2900" dirty="0"/>
              <a:t>A </a:t>
            </a:r>
            <a:r>
              <a:rPr lang="pt-BR" sz="2900" b="1" dirty="0"/>
              <a:t>irradiação</a:t>
            </a:r>
            <a:r>
              <a:rPr lang="pt-BR" sz="2900" dirty="0"/>
              <a:t> é o processo de </a:t>
            </a:r>
            <a:r>
              <a:rPr lang="pt-BR" sz="2900" b="1" dirty="0"/>
              <a:t>transferência</a:t>
            </a:r>
            <a:r>
              <a:rPr lang="pt-BR" sz="2900" dirty="0"/>
              <a:t> </a:t>
            </a:r>
            <a:r>
              <a:rPr lang="pt-BR" sz="2900" b="1" dirty="0"/>
              <a:t>de calor</a:t>
            </a:r>
            <a:r>
              <a:rPr lang="pt-BR" sz="2900" dirty="0"/>
              <a:t> através de ondas eletromagnéticas, chamadas ondas de calor ou calor radiante. </a:t>
            </a:r>
          </a:p>
          <a:p>
            <a:pPr marL="0" indent="0" algn="just">
              <a:buNone/>
            </a:pPr>
            <a:r>
              <a:rPr lang="pt-BR" sz="2900" dirty="0"/>
              <a:t>Enquanto a </a:t>
            </a:r>
            <a:r>
              <a:rPr lang="pt-BR" sz="2900" b="1" dirty="0"/>
              <a:t>condução</a:t>
            </a:r>
            <a:r>
              <a:rPr lang="pt-BR" sz="2900" dirty="0"/>
              <a:t> e a </a:t>
            </a:r>
            <a:r>
              <a:rPr lang="pt-BR" sz="2900" b="1" dirty="0"/>
              <a:t>convecção</a:t>
            </a:r>
            <a:r>
              <a:rPr lang="pt-BR" sz="2900" dirty="0"/>
              <a:t> ocorrem somente em </a:t>
            </a:r>
            <a:r>
              <a:rPr lang="pt-BR" sz="2900" b="1" dirty="0"/>
              <a:t>meios materiais</a:t>
            </a:r>
            <a:r>
              <a:rPr lang="pt-BR" sz="2900" dirty="0"/>
              <a:t>, a irradiação ocorre também no vácuo.</a:t>
            </a:r>
          </a:p>
          <a:p>
            <a:pPr marL="0" indent="0" algn="just">
              <a:buNone/>
            </a:pPr>
            <a:r>
              <a:rPr lang="pt-BR" sz="2900" dirty="0"/>
              <a:t>De um modo geral podemos dizer que, em diferentes quantidades, todos os corpos emitem energia radiante devido a sua temperatura. Estas radiações, ao serem absorvidas por outro corpo, provocam, nele, uma elevação de temperatura.</a:t>
            </a:r>
          </a:p>
          <a:p>
            <a:pPr marL="0" indent="0" algn="just">
              <a:buNone/>
            </a:pPr>
            <a:r>
              <a:rPr lang="pt-BR" sz="2900" dirty="0"/>
              <a:t>Quando uma pessoa está próxima de um corpo aquecido, em geral, recebe calor pelos três processos: </a:t>
            </a:r>
            <a:r>
              <a:rPr lang="pt-BR" sz="2900" b="1" dirty="0"/>
              <a:t>condução, convecção e irradiação</a:t>
            </a:r>
            <a:r>
              <a:rPr lang="pt-BR" sz="2900" dirty="0"/>
              <a:t>. Quanto maior for a temperatura do corpo aquecido, maior será a quantidade de calor transmitida por radiação.</a:t>
            </a:r>
          </a:p>
          <a:p>
            <a:pPr marL="0" indent="0" algn="ctr">
              <a:buNone/>
            </a:pPr>
            <a:endParaRPr lang="pt-BR" sz="25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pt-BR" sz="2500" dirty="0">
                <a:solidFill>
                  <a:schemeClr val="tx2"/>
                </a:solidFill>
              </a:rPr>
              <a:t/>
            </a:r>
            <a:br>
              <a:rPr lang="pt-BR" sz="2500" dirty="0">
                <a:solidFill>
                  <a:schemeClr val="tx2"/>
                </a:solidFill>
              </a:rPr>
            </a:br>
            <a:r>
              <a:rPr lang="pt-BR" sz="4400" b="1" dirty="0">
                <a:solidFill>
                  <a:schemeClr val="tx2"/>
                </a:solidFill>
              </a:rPr>
              <a:t>Absorção e reflexão</a:t>
            </a:r>
          </a:p>
          <a:p>
            <a:pPr marL="0" indent="0" algn="just">
              <a:buNone/>
            </a:pPr>
            <a:r>
              <a:rPr lang="pt-BR" sz="2900" dirty="0" smtClean="0"/>
              <a:t>A </a:t>
            </a:r>
            <a:r>
              <a:rPr lang="pt-BR" sz="2900" dirty="0"/>
              <a:t>radiação térmica ao incidir em um corpo tem uma parte absorvida e outra refletida pelo corpo. </a:t>
            </a:r>
            <a:r>
              <a:rPr lang="pt-BR" sz="2900" b="1" dirty="0"/>
              <a:t>Corpos escuros absorvem a maior parte da radiação que incide sobre eles</a:t>
            </a:r>
            <a:r>
              <a:rPr lang="pt-BR" sz="2900" dirty="0"/>
              <a:t>, enquanto os </a:t>
            </a:r>
            <a:r>
              <a:rPr lang="pt-BR" sz="2900" b="1" dirty="0"/>
              <a:t>corpos claros refletem quase totalmente a radiação térmica incidente</a:t>
            </a:r>
            <a:r>
              <a:rPr lang="pt-BR" sz="2900" dirty="0"/>
              <a:t>. É por isso que um corpo preto, quando colocado ao Sol, tem sua temperatura sensivelmente elevada, ao contrário dos corpos claros, que absorvem pouco calor.</a:t>
            </a:r>
          </a:p>
          <a:p>
            <a:pPr algn="just"/>
            <a:endParaRPr lang="pt-BR" dirty="0"/>
          </a:p>
        </p:txBody>
      </p:sp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520" y="-3010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29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790"/>
    </mc:Choice>
    <mc:Fallback>
      <p:transition spd="slow" advClick="0" advTm="907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1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2030"/>
            <a:ext cx="7772400" cy="762674"/>
          </a:xfrm>
        </p:spPr>
        <p:txBody>
          <a:bodyPr/>
          <a:lstStyle/>
          <a:p>
            <a:pPr algn="ctr"/>
            <a:r>
              <a:rPr lang="pt-BR" dirty="0" smtClean="0"/>
              <a:t>(ENEM 2013) QUESTÃO 48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07504" y="836712"/>
            <a:ext cx="8928992" cy="5904656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pt-BR" sz="2800" dirty="0"/>
              <a:t>Em um experimento foram utilizadas duas garrafas PET, uma pintada de branco e outra de preto acopladas cada uma a um termômetro. No ponto médio da distância entre as duas garrafas, foi mantida acesa, durante alguns minutos, uma lâmpada incandescente. Em seguida a lâmpada foi desligada. Durante o experimento, foram monitoradas as temperaturas das garrafas: a) enquanto a lâmpada permaneceu acesa e b) após a lâmpada ser desligada e atingirem o equilíbrio térmico com o ambiente</a:t>
            </a:r>
            <a:r>
              <a:rPr lang="pt-BR" sz="2800" dirty="0" smtClean="0"/>
              <a:t>.</a:t>
            </a:r>
          </a:p>
          <a:p>
            <a:pPr marL="0" indent="0" algn="just">
              <a:buNone/>
            </a:pPr>
            <a:endParaRPr lang="pt-BR" sz="2800" dirty="0"/>
          </a:p>
          <a:p>
            <a:pPr marL="0" indent="0" algn="just">
              <a:buNone/>
            </a:pPr>
            <a:endParaRPr lang="pt-BR" sz="2800" dirty="0"/>
          </a:p>
          <a:p>
            <a:pPr marL="0" indent="0" algn="just">
              <a:buNone/>
            </a:pPr>
            <a:endParaRPr lang="pt-BR" sz="2800" dirty="0"/>
          </a:p>
          <a:p>
            <a:pPr marL="0" indent="0" algn="just">
              <a:buNone/>
            </a:pPr>
            <a:endParaRPr lang="pt-BR" sz="2800" dirty="0"/>
          </a:p>
          <a:p>
            <a:pPr marL="0" indent="0" algn="just">
              <a:buNone/>
            </a:pPr>
            <a:endParaRPr lang="pt-BR" sz="2800" b="1" dirty="0"/>
          </a:p>
          <a:p>
            <a:pPr marL="0" indent="0" algn="just">
              <a:buNone/>
            </a:pPr>
            <a:endParaRPr lang="pt-BR" sz="2800" b="1" dirty="0"/>
          </a:p>
          <a:p>
            <a:pPr marL="0" indent="0" algn="just">
              <a:buNone/>
            </a:pPr>
            <a:endParaRPr lang="pt-BR" sz="2800" b="1" dirty="0" smtClean="0"/>
          </a:p>
          <a:p>
            <a:pPr marL="0" indent="0" algn="just">
              <a:buNone/>
            </a:pPr>
            <a:endParaRPr lang="pt-BR" sz="2800" b="1" dirty="0"/>
          </a:p>
          <a:p>
            <a:pPr marL="0" indent="0" algn="just">
              <a:buNone/>
            </a:pPr>
            <a:endParaRPr lang="pt-BR" sz="2800" b="1" dirty="0"/>
          </a:p>
          <a:p>
            <a:pPr marL="0" indent="0" algn="just">
              <a:buNone/>
            </a:pPr>
            <a:r>
              <a:rPr lang="pt-BR" sz="2800" dirty="0"/>
              <a:t>A taxa de variação da temperatura da garrafa preta, em comparação à da branca, durante todo experimento, foi:</a:t>
            </a:r>
          </a:p>
          <a:p>
            <a:pPr marL="0" indent="0" fontAlgn="ctr">
              <a:buNone/>
            </a:pPr>
            <a:r>
              <a:rPr lang="pt-BR" sz="3200" b="1" dirty="0"/>
              <a:t>A) igual no aquecimento e igual no resfriamento.</a:t>
            </a:r>
            <a:br>
              <a:rPr lang="pt-BR" sz="3200" b="1" dirty="0"/>
            </a:br>
            <a:r>
              <a:rPr lang="pt-BR" sz="3200" b="1" dirty="0"/>
              <a:t>B) maior no aquecimento e igual no resfriamento.</a:t>
            </a:r>
            <a:br>
              <a:rPr lang="pt-BR" sz="3200" b="1" dirty="0"/>
            </a:br>
            <a:r>
              <a:rPr lang="pt-BR" sz="3200" b="1" dirty="0"/>
              <a:t>C) menor no aquecimento e igual no resfriamento.</a:t>
            </a:r>
          </a:p>
          <a:p>
            <a:pPr marL="0" indent="0" fontAlgn="ctr">
              <a:buNone/>
            </a:pPr>
            <a:r>
              <a:rPr lang="pt-BR" sz="3200" b="1" dirty="0"/>
              <a:t>D) maior no aquecimento e menor no resfriamento.</a:t>
            </a:r>
            <a:br>
              <a:rPr lang="pt-BR" sz="3200" b="1" dirty="0"/>
            </a:br>
            <a:r>
              <a:rPr lang="pt-BR" sz="3200" b="1" dirty="0"/>
              <a:t>E) maior no aquecimento e maior no resfriamento.</a:t>
            </a:r>
          </a:p>
          <a:p>
            <a:endParaRPr lang="pt-BR" dirty="0"/>
          </a:p>
        </p:txBody>
      </p:sp>
      <p:pic>
        <p:nvPicPr>
          <p:cNvPr id="4" name="Picture 2" descr="https://abrilguiadoestudante.files.wordpress.com/2016/10/enem-2013-q-481.jpg?quality=70&amp;strip=all&amp;strip=inf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9" t="37250" r="23127" b="35433"/>
          <a:stretch/>
        </p:blipFill>
        <p:spPr bwMode="auto">
          <a:xfrm>
            <a:off x="1907704" y="2348880"/>
            <a:ext cx="444986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792" y="2391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864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7860"/>
    </mc:Choice>
    <mc:Fallback>
      <p:transition spd="slow" advClick="0" advTm="578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algn="ctr"/>
            <a:r>
              <a:rPr lang="pt-BR" dirty="0" smtClean="0"/>
              <a:t>Resolução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827584" y="764704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pt-BR" sz="1800" dirty="0" smtClean="0"/>
              <a:t>A resposta correta é a letra</a:t>
            </a:r>
            <a:r>
              <a:rPr lang="pt-BR" sz="1800" b="1" dirty="0" smtClean="0"/>
              <a:t> </a:t>
            </a:r>
            <a:r>
              <a:rPr lang="pt-BR" sz="1800" b="1" dirty="0"/>
              <a:t>E) maior no aquecimento e maior no resfriamento</a:t>
            </a:r>
            <a:r>
              <a:rPr lang="pt-BR" sz="1800" b="1" dirty="0" smtClean="0"/>
              <a:t>. </a:t>
            </a:r>
            <a:r>
              <a:rPr lang="pt-BR" sz="1800" dirty="0" smtClean="0"/>
              <a:t>Pois a garrafa preta (assim como qualquer corpo escuro) absorve radiação mais rapidamente, sendo assim, irá emitir radiação na mesma intensidade.</a:t>
            </a:r>
            <a:endParaRPr lang="pt-BR" dirty="0" smtClean="0"/>
          </a:p>
        </p:txBody>
      </p:sp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9512" y="26064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94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1160"/>
    </mc:Choice>
    <mc:Fallback>
      <p:transition spd="slow" advClick="0" advTm="211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 Própri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pital Própri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l Própri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112</TotalTime>
  <Words>317</Words>
  <Application>Microsoft Macintosh PowerPoint</Application>
  <PresentationFormat>Apresentação na tela (4:3)</PresentationFormat>
  <Paragraphs>65</Paragraphs>
  <Slides>6</Slides>
  <Notes>0</Notes>
  <HiddenSlides>0</HiddenSlides>
  <MMClips>6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Franklin Gothic Book</vt:lpstr>
      <vt:lpstr>Perpetua</vt:lpstr>
      <vt:lpstr>Wingdings 2</vt:lpstr>
      <vt:lpstr>Capital Próprio</vt:lpstr>
      <vt:lpstr>ESTUDANDO PARA O ENEM DE FORMA INVERTIDA</vt:lpstr>
      <vt:lpstr>MAPA CONCEITUAL</vt:lpstr>
      <vt:lpstr>COMPETÊNCIA E HABILIDADE</vt:lpstr>
      <vt:lpstr>Termologia</vt:lpstr>
      <vt:lpstr>(ENEM 2013) QUESTÃO 48</vt:lpstr>
      <vt:lpstr>Resolução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</dc:title>
  <dc:creator>Edson</dc:creator>
  <cp:lastModifiedBy>Usuário do Microsoft Office</cp:lastModifiedBy>
  <cp:revision>11</cp:revision>
  <dcterms:created xsi:type="dcterms:W3CDTF">2017-07-30T20:25:03Z</dcterms:created>
  <dcterms:modified xsi:type="dcterms:W3CDTF">2017-07-30T22:39:39Z</dcterms:modified>
</cp:coreProperties>
</file>