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23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3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6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9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4604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47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91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53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56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0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8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4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7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6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7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1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0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4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93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  <p:sldLayoutId id="214748424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95269" y="463639"/>
            <a:ext cx="9001462" cy="3138399"/>
          </a:xfrm>
        </p:spPr>
        <p:txBody>
          <a:bodyPr>
            <a:noAutofit/>
          </a:bodyPr>
          <a:lstStyle/>
          <a:p>
            <a:r>
              <a:rPr lang="pt-BR" sz="72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pt-BR" sz="72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STUDANDO PARA </a:t>
            </a:r>
            <a:br>
              <a:rPr lang="pt-BR" sz="72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72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 ENEM DE FORMA INVERTIDA</a:t>
            </a:r>
            <a:endParaRPr lang="pt-BR" sz="72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95269" y="4389616"/>
            <a:ext cx="6363876" cy="2152851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Aluna: Isabella Altoé Teixeira</a:t>
            </a:r>
          </a:p>
          <a:p>
            <a:pPr algn="l"/>
            <a:r>
              <a:rPr lang="pt-B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Turma: 3º N 01</a:t>
            </a:r>
          </a:p>
          <a:p>
            <a:pPr algn="l"/>
            <a:r>
              <a:rPr lang="pt-B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Professor: Lucas </a:t>
            </a:r>
            <a:r>
              <a:rPr lang="pt-B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Xavier                          EEEFM “Coronel Gomes de Oliveira”</a:t>
            </a:r>
            <a:endParaRPr lang="pt-BR" sz="2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pt-BR" sz="2800" dirty="0">
              <a:latin typeface="Arial Narrow" panose="020B0606020202030204" pitchFamily="34" charset="0"/>
              <a:cs typeface="Andalus" panose="02020603050405020304" pitchFamily="18" charset="-78"/>
            </a:endParaRPr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6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22"/>
    </mc:Choice>
    <mc:Fallback>
      <p:transition spd="slow" advTm="19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107583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MAPA CONCEITUAL</a:t>
            </a:r>
            <a:endParaRPr lang="pt-BR" sz="4800" dirty="0">
              <a:solidFill>
                <a:schemeClr val="tx2">
                  <a:lumMod val="40000"/>
                  <a:lumOff val="6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06210" y="2453333"/>
            <a:ext cx="1215170" cy="847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ISABELLA</a:t>
            </a:r>
            <a:endParaRPr lang="pt-BR" sz="2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3525167" y="1807548"/>
            <a:ext cx="1847878" cy="196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V="1">
            <a:off x="3875295" y="2354615"/>
            <a:ext cx="1753015" cy="850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4329104" y="2858797"/>
            <a:ext cx="1802838" cy="176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 rot="21231326">
            <a:off x="3832912" y="1558871"/>
            <a:ext cx="123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pesquisa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4024861" y="2067145"/>
            <a:ext cx="122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dirty="0" smtClean="0"/>
              <a:t>   meio</a:t>
            </a:r>
            <a:endParaRPr lang="pt-BR" dirty="0"/>
          </a:p>
        </p:txBody>
      </p:sp>
      <p:sp>
        <p:nvSpPr>
          <p:cNvPr id="33" name="Seta para a direita 32"/>
          <p:cNvSpPr/>
          <p:nvPr/>
        </p:nvSpPr>
        <p:spPr>
          <a:xfrm>
            <a:off x="1847425" y="1974538"/>
            <a:ext cx="2449440" cy="180542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ENEM 2012</a:t>
            </a:r>
          </a:p>
          <a:p>
            <a:pPr algn="ctr"/>
            <a:r>
              <a:rPr lang="pt-BR" dirty="0" smtClean="0"/>
              <a:t>Questão 52</a:t>
            </a:r>
            <a:endParaRPr lang="pt-BR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1169086" y="2076190"/>
            <a:ext cx="112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caminho</a:t>
            </a:r>
            <a:endParaRPr lang="pt-BR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4640334" y="2508654"/>
            <a:ext cx="113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domínio</a:t>
            </a:r>
            <a:endParaRPr lang="pt-BR" dirty="0"/>
          </a:p>
        </p:txBody>
      </p:sp>
      <p:sp>
        <p:nvSpPr>
          <p:cNvPr id="41" name="Retângulo de cantos arredondados 40"/>
          <p:cNvSpPr/>
          <p:nvPr/>
        </p:nvSpPr>
        <p:spPr>
          <a:xfrm>
            <a:off x="5513878" y="1340610"/>
            <a:ext cx="1236129" cy="4793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Site </a:t>
            </a:r>
            <a:endParaRPr lang="pt-BR" dirty="0"/>
          </a:p>
        </p:txBody>
      </p:sp>
      <p:sp>
        <p:nvSpPr>
          <p:cNvPr id="42" name="Retângulo de cantos arredondados 41"/>
          <p:cNvSpPr/>
          <p:nvPr/>
        </p:nvSpPr>
        <p:spPr>
          <a:xfrm>
            <a:off x="5779688" y="1988781"/>
            <a:ext cx="1159099" cy="3771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Internet</a:t>
            </a:r>
            <a:endParaRPr lang="pt-BR" dirty="0"/>
          </a:p>
        </p:txBody>
      </p:sp>
      <p:sp>
        <p:nvSpPr>
          <p:cNvPr id="43" name="Retângulo de cantos arredondados 42"/>
          <p:cNvSpPr/>
          <p:nvPr/>
        </p:nvSpPr>
        <p:spPr>
          <a:xfrm>
            <a:off x="6225652" y="2564100"/>
            <a:ext cx="1849402" cy="6830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COMPETÊNCIAS E HABILIDADES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6" name="Conector de seta reta 45"/>
          <p:cNvCxnSpPr/>
          <p:nvPr/>
        </p:nvCxnSpPr>
        <p:spPr>
          <a:xfrm>
            <a:off x="2188891" y="3340725"/>
            <a:ext cx="0" cy="926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>
            <a:off x="4013772" y="3184318"/>
            <a:ext cx="1759690" cy="731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>
            <a:off x="6731177" y="1541485"/>
            <a:ext cx="2781594" cy="476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Retângulo de cantos arredondados 51"/>
          <p:cNvSpPr/>
          <p:nvPr/>
        </p:nvSpPr>
        <p:spPr>
          <a:xfrm>
            <a:off x="1225677" y="4563107"/>
            <a:ext cx="1926427" cy="9949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NOTEBOOK</a:t>
            </a:r>
            <a:endParaRPr lang="pt-BR" dirty="0"/>
          </a:p>
        </p:txBody>
      </p:sp>
      <p:sp>
        <p:nvSpPr>
          <p:cNvPr id="56" name="Retângulo de cantos arredondados 55"/>
          <p:cNvSpPr/>
          <p:nvPr/>
        </p:nvSpPr>
        <p:spPr>
          <a:xfrm>
            <a:off x="5953767" y="3438659"/>
            <a:ext cx="2121287" cy="643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Mapa Conceitual</a:t>
            </a:r>
            <a:endParaRPr lang="pt-BR" dirty="0"/>
          </a:p>
        </p:txBody>
      </p:sp>
      <p:sp>
        <p:nvSpPr>
          <p:cNvPr id="57" name="CaixaDeTexto 56"/>
          <p:cNvSpPr txBox="1"/>
          <p:nvPr/>
        </p:nvSpPr>
        <p:spPr>
          <a:xfrm rot="1273463">
            <a:off x="4297725" y="3290780"/>
            <a:ext cx="147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descoberta</a:t>
            </a:r>
            <a:endParaRPr lang="pt-BR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1520134" y="4193775"/>
            <a:ext cx="226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ferramenta</a:t>
            </a:r>
            <a:endParaRPr lang="pt-BR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173556" y="5715397"/>
            <a:ext cx="1991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   ACESSÓRIO</a:t>
            </a:r>
            <a:endParaRPr lang="pt-BR" sz="1200" dirty="0"/>
          </a:p>
        </p:txBody>
      </p:sp>
      <p:sp>
        <p:nvSpPr>
          <p:cNvPr id="65" name="Retângulo de cantos arredondados 64"/>
          <p:cNvSpPr/>
          <p:nvPr/>
        </p:nvSpPr>
        <p:spPr>
          <a:xfrm>
            <a:off x="87260" y="6007601"/>
            <a:ext cx="162563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MICROFONE</a:t>
            </a:r>
            <a:endParaRPr lang="pt-BR" dirty="0"/>
          </a:p>
        </p:txBody>
      </p:sp>
      <p:sp>
        <p:nvSpPr>
          <p:cNvPr id="66" name="CaixaDeTexto 65"/>
          <p:cNvSpPr txBox="1"/>
          <p:nvPr/>
        </p:nvSpPr>
        <p:spPr>
          <a:xfrm>
            <a:off x="2060923" y="5722999"/>
            <a:ext cx="1464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  SOFTWARE</a:t>
            </a:r>
            <a:endParaRPr lang="pt-BR" sz="1200" dirty="0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1886725" y="5994008"/>
            <a:ext cx="1783753" cy="6108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POWERPOINT</a:t>
            </a:r>
            <a:endParaRPr lang="pt-BR" dirty="0"/>
          </a:p>
        </p:txBody>
      </p:sp>
      <p:cxnSp>
        <p:nvCxnSpPr>
          <p:cNvPr id="70" name="Conector de seta reta 69"/>
          <p:cNvCxnSpPr/>
          <p:nvPr/>
        </p:nvCxnSpPr>
        <p:spPr>
          <a:xfrm>
            <a:off x="7100637" y="2251811"/>
            <a:ext cx="2412134" cy="1453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2" name="Conector de seta reta 71"/>
          <p:cNvCxnSpPr/>
          <p:nvPr/>
        </p:nvCxnSpPr>
        <p:spPr>
          <a:xfrm flipV="1">
            <a:off x="8159379" y="2803143"/>
            <a:ext cx="1353392" cy="2368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Conector de seta reta 73"/>
          <p:cNvCxnSpPr/>
          <p:nvPr/>
        </p:nvCxnSpPr>
        <p:spPr>
          <a:xfrm flipV="1">
            <a:off x="8127223" y="3240786"/>
            <a:ext cx="1615597" cy="5406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Conector de seta reta 75"/>
          <p:cNvCxnSpPr/>
          <p:nvPr/>
        </p:nvCxnSpPr>
        <p:spPr>
          <a:xfrm flipV="1">
            <a:off x="3187900" y="3635887"/>
            <a:ext cx="7179593" cy="15842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6" name="Elipse 85"/>
          <p:cNvSpPr/>
          <p:nvPr/>
        </p:nvSpPr>
        <p:spPr>
          <a:xfrm>
            <a:off x="9768036" y="1488973"/>
            <a:ext cx="2034862" cy="191309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OBJETIVO</a:t>
            </a:r>
            <a:endParaRPr lang="pt-BR" dirty="0"/>
          </a:p>
        </p:txBody>
      </p:sp>
      <p:cxnSp>
        <p:nvCxnSpPr>
          <p:cNvPr id="90" name="Conector de seta reta 89"/>
          <p:cNvCxnSpPr/>
          <p:nvPr/>
        </p:nvCxnSpPr>
        <p:spPr>
          <a:xfrm>
            <a:off x="10785467" y="3507424"/>
            <a:ext cx="0" cy="5750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1" name="Retângulo 90"/>
          <p:cNvSpPr/>
          <p:nvPr/>
        </p:nvSpPr>
        <p:spPr>
          <a:xfrm>
            <a:off x="10003370" y="4227083"/>
            <a:ext cx="1564194" cy="9804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PODCAST!</a:t>
            </a:r>
          </a:p>
        </p:txBody>
      </p:sp>
      <p:sp>
        <p:nvSpPr>
          <p:cNvPr id="92" name="CaixaDeTexto 91"/>
          <p:cNvSpPr txBox="1"/>
          <p:nvPr/>
        </p:nvSpPr>
        <p:spPr>
          <a:xfrm rot="19757658">
            <a:off x="8651232" y="4678211"/>
            <a:ext cx="135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estratégia</a:t>
            </a:r>
            <a:endParaRPr lang="pt-BR" dirty="0"/>
          </a:p>
        </p:txBody>
      </p:sp>
      <p:cxnSp>
        <p:nvCxnSpPr>
          <p:cNvPr id="99" name="Conector de seta reta 98"/>
          <p:cNvCxnSpPr/>
          <p:nvPr/>
        </p:nvCxnSpPr>
        <p:spPr>
          <a:xfrm flipH="1">
            <a:off x="8703373" y="4746041"/>
            <a:ext cx="1261142" cy="7255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6" name="Coração 105"/>
          <p:cNvSpPr/>
          <p:nvPr/>
        </p:nvSpPr>
        <p:spPr>
          <a:xfrm>
            <a:off x="6358631" y="4918304"/>
            <a:ext cx="2302554" cy="17711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r>
              <a:rPr lang="pt-BR" dirty="0" smtClean="0"/>
              <a:t>PASSAR NO VESTIBULAR</a:t>
            </a:r>
          </a:p>
          <a:p>
            <a:pPr algn="ctr"/>
            <a:r>
              <a:rPr lang="pt-BR" dirty="0" smtClean="0"/>
              <a:t>#ENEM2017</a:t>
            </a:r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1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61"/>
    </mc:Choice>
    <mc:Fallback>
      <p:transition spd="slow" advTm="50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COMPETÊNCIA E </a:t>
            </a:r>
            <a:r>
              <a:rPr lang="pt-BR" sz="4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HABILIDADEs</a:t>
            </a:r>
            <a:endParaRPr lang="pt-BR" sz="4800" dirty="0">
              <a:solidFill>
                <a:schemeClr val="tx2">
                  <a:lumMod val="40000"/>
                  <a:lumOff val="6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COMPETÊNCIA III - </a:t>
            </a:r>
            <a:r>
              <a:rPr lang="pt-BR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Selecionar, organizar, relacionar, interpretar dados e informações representadas de diferentes formas para tomar decisões e enfrentar situações-problema.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HABILIDADE 2 - </a:t>
            </a: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Associar a solução de problemas de comunicação, transporte, saúde, ou outro, com o correspondente desenvolvimento científico e tecnológico.</a:t>
            </a:r>
          </a:p>
          <a:p>
            <a:r>
              <a:rPr lang="pt-BR" dirty="0" smtClean="0"/>
              <a:t>HABILIDADE 20 -  </a:t>
            </a:r>
            <a:r>
              <a:rPr lang="pt-B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Utilizar leis físicas para interpretar processos naturais e tecnológicos que envolvem trocas de calor, mudanças de pressão e densidade ou interações físicas que provoquem movimentos de objetos.</a:t>
            </a:r>
            <a:endParaRPr lang="pt-B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5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010"/>
    </mc:Choice>
    <mc:Fallback>
      <p:transition spd="slow" advTm="58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184598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pt-BR" sz="4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Explicando a física</a:t>
            </a:r>
            <a:br>
              <a:rPr lang="pt-BR" sz="4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4800" u="sn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FORÇA DE ATRITO</a:t>
            </a:r>
            <a:endParaRPr lang="pt-BR" sz="4800" u="sng" dirty="0">
              <a:solidFill>
                <a:schemeClr val="tx2">
                  <a:lumMod val="40000"/>
                  <a:lumOff val="6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9510" y="1510919"/>
            <a:ext cx="11794434" cy="33648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P</a:t>
            </a:r>
            <a:r>
              <a:rPr lang="pt-BR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ara </a:t>
            </a:r>
            <a:r>
              <a:rPr lang="pt-BR" dirty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calcularmos a força, ou aceleração de um corpo, consideramos que as superfícies por onde este se deslocava, não exercia nenhuma força contra o movimento, ou seja, quando aplicada uma força, este se deslocaria sem </a:t>
            </a:r>
            <a:r>
              <a:rPr lang="pt-BR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parar. Por mais lisa que uma superfície seja, ela nunca será totalmente livre de </a:t>
            </a:r>
            <a:r>
              <a:rPr lang="pt-BR" i="1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atrito</a:t>
            </a:r>
            <a:r>
              <a:rPr lang="pt-BR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. Sempre </a:t>
            </a:r>
            <a:r>
              <a:rPr lang="pt-BR" dirty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que aplicarmos uma força a um corpo, sobre uma superfície, este acabará </a:t>
            </a:r>
            <a:r>
              <a:rPr lang="pt-BR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parando.  </a:t>
            </a:r>
          </a:p>
          <a:p>
            <a:pPr marL="0" indent="0">
              <a:buNone/>
            </a:pPr>
            <a:r>
              <a:rPr lang="pt-BR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É </a:t>
            </a:r>
            <a:r>
              <a:rPr lang="pt-BR" dirty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isto que caracteriza a força de </a:t>
            </a:r>
            <a:r>
              <a:rPr lang="pt-BR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atrito:                                                                                                                                       Se </a:t>
            </a:r>
            <a:r>
              <a:rPr lang="pt-BR" dirty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opõe ao </a:t>
            </a:r>
            <a:r>
              <a:rPr lang="pt-BR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movimento;                                                                                                                                                         Depende </a:t>
            </a:r>
            <a:r>
              <a:rPr lang="pt-BR" dirty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da natureza e da rugosidade da superfície (coeficiente de atrito</a:t>
            </a:r>
            <a:r>
              <a:rPr lang="pt-BR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);                                                                             É </a:t>
            </a:r>
            <a:r>
              <a:rPr lang="pt-BR" dirty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proporcional à força normal de cada </a:t>
            </a:r>
            <a:r>
              <a:rPr lang="pt-BR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corpo;                                                                                                                        Transforma </a:t>
            </a:r>
            <a:r>
              <a:rPr lang="pt-BR" dirty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 energia cinética do corpo em outro tipo de energia que é liberada ao meio</a:t>
            </a:r>
            <a:r>
              <a:rPr lang="pt-BR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0" indent="0">
              <a:buNone/>
            </a:pPr>
            <a:endParaRPr lang="pt-BR" dirty="0"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83959" y="4920257"/>
            <a:ext cx="604524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 força de atrito é calculada pela seguinte relação:</a:t>
            </a:r>
            <a:r>
              <a:rPr kumimoji="0" lang="pt-BR" sz="2200" b="0" i="0" u="none" strike="noStrike" cap="none" normalizeH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kumimoji="0" lang="pt-BR" sz="2200" b="0" i="0" u="none" strike="noStrike" cap="none" normalizeH="0" baseline="0" dirty="0" smtClean="0">
              <a:ln>
                <a:noFill/>
              </a:ln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050" name="Picture 2" descr="http://www.sofisica.com.br/conteudos/Mecanica/Dinamica/figuras/fa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582" y="5826497"/>
            <a:ext cx="3234363" cy="7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3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277"/>
    </mc:Choice>
    <mc:Fallback>
      <p:transition spd="slow" advTm="83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7565" y="371061"/>
            <a:ext cx="11121783" cy="6308034"/>
          </a:xfrm>
        </p:spPr>
        <p:txBody>
          <a:bodyPr/>
          <a:lstStyle/>
          <a:p>
            <a:r>
              <a:rPr lang="pt-BR" dirty="0">
                <a:effectLst/>
              </a:rPr>
              <a:t>Ela pode ser classificada de duas formas:</a:t>
            </a:r>
          </a:p>
          <a:p>
            <a:endParaRPr lang="pt-BR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91374" y="1020165"/>
            <a:ext cx="10934164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Atrito Estático</a:t>
            </a:r>
            <a:endParaRPr kumimoji="0" lang="pt-BR" sz="2200" b="0" i="0" u="none" strike="noStrike" cap="none" normalizeH="0" baseline="0" dirty="0" smtClean="0">
              <a:ln>
                <a:noFill/>
              </a:ln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É aquele que atua quando não há deslizamento dos corpos.</a:t>
            </a:r>
          </a:p>
          <a:p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 força de atrito estático máxima é igual a força mínima necessária para iniciar o movimento de um corpo.</a:t>
            </a:r>
            <a:r>
              <a:rPr kumimoji="0" lang="pt-BR" sz="2200" b="0" i="0" u="none" strike="noStrike" cap="none" normalizeH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Quando um corpo não está em movimento a força da atrito deve ser maior que a força aplicada. </a:t>
            </a:r>
            <a:r>
              <a:rPr lang="pt-BR" sz="2200" dirty="0">
                <a:latin typeface="Andalus" panose="02020603050405020304" pitchFamily="18" charset="-78"/>
                <a:cs typeface="Andalus" panose="02020603050405020304" pitchFamily="18" charset="-78"/>
              </a:rPr>
              <a:t>A </a:t>
            </a:r>
            <a:r>
              <a:rPr lang="pt-BR" sz="2200" b="1" dirty="0">
                <a:latin typeface="Andalus" panose="02020603050405020304" pitchFamily="18" charset="-78"/>
                <a:cs typeface="Andalus" panose="02020603050405020304" pitchFamily="18" charset="-78"/>
              </a:rPr>
              <a:t>força de atrito estático</a:t>
            </a:r>
            <a:r>
              <a:rPr lang="pt-BR" sz="2200" dirty="0">
                <a:latin typeface="Andalus" panose="02020603050405020304" pitchFamily="18" charset="-78"/>
                <a:cs typeface="Andalus" panose="02020603050405020304" pitchFamily="18" charset="-78"/>
              </a:rPr>
              <a:t> é calculada pela seguinte fórmula:</a:t>
            </a:r>
          </a:p>
          <a:p>
            <a:r>
              <a:rPr lang="pt-BR" sz="2400" b="1" dirty="0">
                <a:cs typeface="Arial" panose="020B0604020202020204" pitchFamily="34" charset="0"/>
              </a:rPr>
              <a:t>F</a:t>
            </a:r>
            <a:r>
              <a:rPr lang="pt-BR" sz="2400" b="1" baseline="-25000" dirty="0">
                <a:cs typeface="Arial" panose="020B0604020202020204" pitchFamily="34" charset="0"/>
              </a:rPr>
              <a:t>at </a:t>
            </a:r>
            <a:r>
              <a:rPr lang="pt-BR" sz="2400" b="1" dirty="0">
                <a:cs typeface="Arial" panose="020B0604020202020204" pitchFamily="34" charset="0"/>
              </a:rPr>
              <a:t>= </a:t>
            </a:r>
            <a:r>
              <a:rPr lang="pt-BR" sz="2400" b="1" dirty="0" err="1">
                <a:cs typeface="Arial" panose="020B0604020202020204" pitchFamily="34" charset="0"/>
              </a:rPr>
              <a:t>μ</a:t>
            </a:r>
            <a:r>
              <a:rPr lang="pt-BR" sz="2400" b="1" baseline="-25000" dirty="0" err="1">
                <a:cs typeface="Arial" panose="020B0604020202020204" pitchFamily="34" charset="0"/>
              </a:rPr>
              <a:t>e</a:t>
            </a:r>
            <a:r>
              <a:rPr lang="pt-BR" sz="2400" b="1" dirty="0">
                <a:cs typeface="Arial" panose="020B0604020202020204" pitchFamily="34" charset="0"/>
              </a:rPr>
              <a:t>. N</a:t>
            </a:r>
            <a:endParaRPr lang="pt-BR" sz="2400" dirty="0">
              <a:cs typeface="Arial" panose="020B0604020202020204" pitchFamily="34" charset="0"/>
            </a:endParaRPr>
          </a:p>
          <a:p>
            <a:r>
              <a:rPr lang="pt-BR" sz="2200" dirty="0">
                <a:latin typeface="Arial Narrow" panose="020B0606020202030204" pitchFamily="34" charset="0"/>
                <a:cs typeface="Andalus" panose="02020603050405020304" pitchFamily="18" charset="-78"/>
              </a:rPr>
              <a:t/>
            </a:r>
            <a:br>
              <a:rPr lang="pt-BR" sz="2200" dirty="0">
                <a:latin typeface="Arial Narrow" panose="020B0606020202030204" pitchFamily="34" charset="0"/>
                <a:cs typeface="Andalus" panose="02020603050405020304" pitchFamily="18" charset="-78"/>
              </a:rPr>
            </a:br>
            <a:endParaRPr kumimoji="0" lang="pt-BR" sz="2200" b="0" i="0" u="none" strike="noStrike" cap="none" normalizeH="0" baseline="0" dirty="0">
              <a:ln>
                <a:noFill/>
              </a:ln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pt-BR" sz="2200" b="1" dirty="0">
                <a:latin typeface="Andalus" panose="02020603050405020304" pitchFamily="18" charset="-78"/>
                <a:cs typeface="Andalus" panose="02020603050405020304" pitchFamily="18" charset="-78"/>
              </a:rPr>
              <a:t>Atrito </a:t>
            </a:r>
            <a:r>
              <a:rPr lang="pt-BR" sz="2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Dinâmico ou Cinético</a:t>
            </a:r>
            <a:endParaRPr lang="pt-BR" sz="2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pt-BR" sz="2200" dirty="0">
                <a:latin typeface="Andalus" panose="02020603050405020304" pitchFamily="18" charset="-78"/>
                <a:cs typeface="Andalus" panose="02020603050405020304" pitchFamily="18" charset="-78"/>
              </a:rPr>
              <a:t>É aquele que atua quando há deslizamento dos corpos.</a:t>
            </a:r>
          </a:p>
          <a:p>
            <a:r>
              <a:rPr lang="pt-BR" sz="2200" dirty="0">
                <a:latin typeface="Andalus" panose="02020603050405020304" pitchFamily="18" charset="-78"/>
                <a:cs typeface="Andalus" panose="02020603050405020304" pitchFamily="18" charset="-78"/>
              </a:rPr>
              <a:t>Quando a força de atrito estático for ultrapassada pela força aplicada ao corpo, este entrará em movimento, e passaremos a considerar sua força de atrito dinâmico.</a:t>
            </a:r>
          </a:p>
          <a:p>
            <a:r>
              <a:rPr lang="pt-BR" sz="2200" dirty="0">
                <a:latin typeface="Andalus" panose="02020603050405020304" pitchFamily="18" charset="-78"/>
                <a:cs typeface="Andalus" panose="02020603050405020304" pitchFamily="18" charset="-78"/>
              </a:rPr>
              <a:t>A força de atrito dinâmico é sempre menor que a força </a:t>
            </a:r>
            <a:r>
              <a:rPr lang="pt-BR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aplicada.</a:t>
            </a:r>
          </a:p>
          <a:p>
            <a:r>
              <a:rPr lang="pt-BR" sz="2200" b="1" dirty="0">
                <a:latin typeface="Andalus" panose="02020603050405020304" pitchFamily="18" charset="-78"/>
                <a:cs typeface="Andalus" panose="02020603050405020304" pitchFamily="18" charset="-78"/>
              </a:rPr>
              <a:t>A força de atrito cinético</a:t>
            </a:r>
            <a:r>
              <a:rPr lang="pt-BR" sz="2200" dirty="0">
                <a:latin typeface="Andalus" panose="02020603050405020304" pitchFamily="18" charset="-78"/>
                <a:cs typeface="Andalus" panose="02020603050405020304" pitchFamily="18" charset="-78"/>
              </a:rPr>
              <a:t> é calculada com a fórmula:</a:t>
            </a:r>
          </a:p>
          <a:p>
            <a:r>
              <a:rPr lang="pt-BR" sz="2200" b="1" dirty="0">
                <a:cs typeface="Arial" panose="020B0604020202020204" pitchFamily="34" charset="0"/>
              </a:rPr>
              <a:t>F</a:t>
            </a:r>
            <a:r>
              <a:rPr lang="pt-BR" sz="2200" b="1" baseline="-25000" dirty="0">
                <a:cs typeface="Arial" panose="020B0604020202020204" pitchFamily="34" charset="0"/>
              </a:rPr>
              <a:t>at </a:t>
            </a:r>
            <a:r>
              <a:rPr lang="pt-BR" sz="2200" b="1" dirty="0">
                <a:cs typeface="Arial" panose="020B0604020202020204" pitchFamily="34" charset="0"/>
              </a:rPr>
              <a:t>= </a:t>
            </a:r>
            <a:r>
              <a:rPr lang="pt-BR" sz="2200" b="1" dirty="0" err="1">
                <a:cs typeface="Arial" panose="020B0604020202020204" pitchFamily="34" charset="0"/>
              </a:rPr>
              <a:t>μ</a:t>
            </a:r>
            <a:r>
              <a:rPr lang="pt-BR" sz="2200" b="1" baseline="-25000" dirty="0" err="1">
                <a:cs typeface="Arial" panose="020B0604020202020204" pitchFamily="34" charset="0"/>
              </a:rPr>
              <a:t>c</a:t>
            </a:r>
            <a:r>
              <a:rPr lang="pt-BR" sz="2200" b="1" baseline="-25000" dirty="0">
                <a:cs typeface="Arial" panose="020B0604020202020204" pitchFamily="34" charset="0"/>
              </a:rPr>
              <a:t> </a:t>
            </a:r>
            <a:r>
              <a:rPr lang="pt-BR" sz="2200" b="1" dirty="0">
                <a:cs typeface="Arial" panose="020B0604020202020204" pitchFamily="34" charset="0"/>
              </a:rPr>
              <a:t>. N</a:t>
            </a:r>
            <a:endParaRPr lang="pt-BR" sz="2200" dirty="0">
              <a:cs typeface="Arial" panose="020B0604020202020204" pitchFamily="34" charset="0"/>
            </a:endParaRPr>
          </a:p>
          <a:p>
            <a:endParaRPr lang="pt-BR" sz="22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pt-BR" sz="22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0" i="0" u="none" strike="noStrike" cap="none" normalizeH="0" baseline="0" dirty="0" smtClean="0">
              <a:ln>
                <a:noFill/>
              </a:ln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0" i="0" u="none" strike="noStrike" cap="none" normalizeH="0" baseline="0" dirty="0" smtClean="0">
              <a:ln>
                <a:noFill/>
              </a:ln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0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105"/>
    </mc:Choice>
    <mc:Fallback>
      <p:transition spd="slow" advTm="63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5159" y="228600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pt-BR" sz="4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força de atrito no </a:t>
            </a:r>
            <a:r>
              <a:rPr lang="pt-BR" sz="4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nosso cotidiano</a:t>
            </a:r>
            <a:endParaRPr lang="pt-BR" sz="4800" dirty="0">
              <a:solidFill>
                <a:schemeClr val="tx2">
                  <a:lumMod val="40000"/>
                  <a:lumOff val="6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41739"/>
              </p:ext>
            </p:extLst>
          </p:nvPr>
        </p:nvGraphicFramePr>
        <p:xfrm>
          <a:off x="837126" y="1931830"/>
          <a:ext cx="10508221" cy="4785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508221"/>
              </a:tblGrid>
              <a:tr h="393873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2000" dirty="0">
                          <a:effectLst/>
                        </a:rPr>
                        <a:t>Superaquecimento por </a:t>
                      </a:r>
                      <a:r>
                        <a:rPr lang="pt-BR" sz="2000" dirty="0" smtClean="0">
                          <a:effectLst/>
                        </a:rPr>
                        <a:t>atrito:</a:t>
                      </a:r>
                      <a:endParaRPr lang="pt-BR" sz="2000" dirty="0">
                        <a:effectLst/>
                      </a:endParaRPr>
                    </a:p>
                    <a:p>
                      <a:pPr algn="l"/>
                      <a:r>
                        <a:rPr lang="pt-BR" sz="2000" dirty="0">
                          <a:effectLst/>
                        </a:rPr>
                        <a:t>Uma estrela cadente, apesar do nome, não emite luz própria. Muitas vezes são objetos do tamanho de um grão de areia que, ao entrar na atmosfera da Terra, se incendeia e se vaporiza pelo calor intenso causado pelo atrito com o ar. A energia liberada é tão grande que é possível enxergar a luminosidade a grandes distâncias</a:t>
                      </a:r>
                      <a:r>
                        <a:rPr lang="pt-BR" sz="2000" dirty="0" smtClean="0">
                          <a:effectLst/>
                        </a:rPr>
                        <a:t>.</a:t>
                      </a:r>
                    </a:p>
                    <a:p>
                      <a:pPr algn="l"/>
                      <a:endParaRPr lang="pt-BR" sz="2000" kern="1200" dirty="0" smtClean="0">
                        <a:effectLst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2000" kern="1200" dirty="0" smtClean="0">
                          <a:effectLst/>
                        </a:rPr>
                        <a:t>Movimento dos veículos a motor:</a:t>
                      </a:r>
                    </a:p>
                    <a:p>
                      <a:pPr algn="l"/>
                      <a:r>
                        <a:rPr lang="pt-BR" sz="2000" kern="1200" dirty="0" smtClean="0">
                          <a:effectLst/>
                        </a:rPr>
                        <a:t>As rodas dos veículos, cujo movimento é devido à queima de combustível do motor, são revestidas por pneus. A função dos pneus é tirar o máximo proveito possível da força de atrito (com o intuito de tirar esse proveito máximo, as equipes de carros de corrida trocam frequentemente os pneus</a:t>
                      </a:r>
                      <a:r>
                        <a:rPr lang="pt-BR" sz="2000" kern="1200" dirty="0" smtClean="0">
                          <a:effectLst/>
                        </a:rPr>
                        <a:t>).</a:t>
                      </a:r>
                    </a:p>
                    <a:p>
                      <a:pPr algn="l"/>
                      <a:endParaRPr lang="pt-BR" sz="2400" kern="1200" dirty="0" smtClean="0">
                        <a:effectLst/>
                      </a:endParaRPr>
                    </a:p>
                    <a:p>
                      <a:pPr algn="l"/>
                      <a:endParaRPr lang="pt-BR" sz="1800" kern="1200" dirty="0" smtClean="0">
                        <a:effectLst/>
                      </a:endParaRPr>
                    </a:p>
                    <a:p>
                      <a:pPr algn="l"/>
                      <a:endParaRPr lang="pt-BR" sz="1600" kern="1200" dirty="0" smtClean="0">
                        <a:effectLst/>
                      </a:endParaRPr>
                    </a:p>
                    <a:p>
                      <a:r>
                        <a:rPr lang="pt-BR" dirty="0" smtClean="0"/>
                        <a:t/>
                      </a:r>
                      <a:br>
                        <a:rPr lang="pt-BR" dirty="0" smtClean="0"/>
                      </a:br>
                      <a:endParaRPr lang="pt-BR" dirty="0">
                        <a:effectLst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963"/>
            <a:ext cx="65" cy="453274"/>
          </a:xfrm>
          <a:prstGeom prst="rect">
            <a:avLst/>
          </a:prstGeom>
          <a:solidFill>
            <a:srgbClr val="F5F6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26960" rIns="0" bIns="4761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9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364"/>
    </mc:Choice>
    <mc:Fallback>
      <p:transition spd="slow" advTm="118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25003" y="0"/>
            <a:ext cx="7365258" cy="1326321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Questão do </a:t>
            </a:r>
            <a:r>
              <a:rPr lang="pt-BR" sz="4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enem</a:t>
            </a:r>
            <a:r>
              <a:rPr lang="pt-BR" sz="4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endParaRPr lang="pt-BR" sz="4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910" y="1143027"/>
            <a:ext cx="5756856" cy="5592624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Questão 52 (ENEM 2012) </a:t>
            </a:r>
          </a:p>
          <a:p>
            <a:pPr marL="0" indent="0">
              <a:buNone/>
            </a:pPr>
            <a:r>
              <a:rPr lang="pt-BR" dirty="0" smtClean="0">
                <a:effectLst/>
                <a:latin typeface="Arial Narrow" panose="020B0606020202030204" pitchFamily="34" charset="0"/>
              </a:rPr>
              <a:t>Os </a:t>
            </a:r>
            <a:r>
              <a:rPr lang="pt-BR" dirty="0">
                <a:effectLst/>
                <a:latin typeface="Arial Narrow" panose="020B0606020202030204" pitchFamily="34" charset="0"/>
              </a:rPr>
              <a:t>freios ABS são uma importante medida de segurança no trânsito, os quais funcionam para impedir o travamento das rodas do carro quando o sistema de freios é acionado, liberando as rodas quando estão no limiar do deslizamento. Quando as rodas travam, a força de frenagem é governada pelo atrito </a:t>
            </a:r>
            <a:r>
              <a:rPr lang="pt-BR" dirty="0" smtClean="0">
                <a:effectLst/>
                <a:latin typeface="Arial Narrow" panose="020B0606020202030204" pitchFamily="34" charset="0"/>
              </a:rPr>
              <a:t>cinético.</a:t>
            </a:r>
          </a:p>
          <a:p>
            <a:pPr marL="0" indent="0">
              <a:buNone/>
            </a:pPr>
            <a:r>
              <a:rPr lang="pt-BR" dirty="0" smtClean="0">
                <a:effectLst/>
                <a:latin typeface="Arial Narrow" panose="020B0606020202030204" pitchFamily="34" charset="0"/>
              </a:rPr>
              <a:t> As </a:t>
            </a:r>
            <a:r>
              <a:rPr lang="pt-BR" dirty="0">
                <a:effectLst/>
                <a:latin typeface="Arial Narrow" panose="020B0606020202030204" pitchFamily="34" charset="0"/>
              </a:rPr>
              <a:t>representações esquemáticas da força de atrito </a:t>
            </a:r>
            <a:r>
              <a:rPr lang="pt-BR" u="sng" dirty="0" err="1">
                <a:effectLst/>
                <a:latin typeface="Arial Narrow" panose="020B0606020202030204" pitchFamily="34" charset="0"/>
              </a:rPr>
              <a:t>fat</a:t>
            </a:r>
            <a:r>
              <a:rPr lang="pt-BR" dirty="0">
                <a:effectLst/>
                <a:latin typeface="Arial Narrow" panose="020B0606020202030204" pitchFamily="34" charset="0"/>
              </a:rPr>
              <a:t> entre os pneus e a pista, em função da pressão p aplicada no pedal de freio, para carros sem ABS e com ABS, respectivamente, são: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396" y="1143027"/>
            <a:ext cx="4284252" cy="5543242"/>
          </a:xfrm>
          <a:prstGeom prst="rect">
            <a:avLst/>
          </a:prstGeom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5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653"/>
    </mc:Choice>
    <mc:Fallback>
      <p:transition spd="slow" advTm="66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326265"/>
            <a:ext cx="10353761" cy="1326321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Resolução da questão</a:t>
            </a:r>
            <a:endParaRPr lang="pt-BR" sz="4800" dirty="0">
              <a:solidFill>
                <a:schemeClr val="tx2">
                  <a:lumMod val="40000"/>
                  <a:lumOff val="6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36169" y="1747778"/>
            <a:ext cx="1090901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 força de atrito é estática até o limiar do deslizamento, aumentando</a:t>
            </a:r>
            <a:r>
              <a:rPr kumimoji="0" lang="pt-BR" sz="2200" b="0" i="0" u="none" strike="noStrike" cap="none" normalizeH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proporcionalmente com o aumento da pressão no pedal. </a:t>
            </a:r>
            <a:r>
              <a:rPr kumimoji="0" lang="pt-BR" sz="2200" b="0" i="0" u="none" strike="noStrike" cap="none" normalizeH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Sem os freios ABS, quando a pressão ultrapassa este valor, a força de atrito é dinâmica, com um valor fixo abaixo do </a:t>
            </a:r>
            <a:r>
              <a:rPr kumimoji="0" lang="pt-BR" sz="2200" b="0" i="0" u="none" strike="noStrike" cap="none" normalizeH="0" baseline="0" dirty="0" err="1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f</a:t>
            </a:r>
            <a:r>
              <a:rPr kumimoji="0" lang="pt-BR" b="0" i="1" u="none" strike="noStrike" cap="none" normalizeH="0" baseline="0" dirty="0" err="1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at</a:t>
            </a:r>
            <a:r>
              <a:rPr kumimoji="0" lang="pt-BR" b="0" i="1" u="none" strike="noStrike" cap="none" normalizeH="0" baseline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kumimoji="0" lang="pt-BR" sz="2200" b="0" i="1" u="none" strike="noStrike" cap="none" normalizeH="0" baseline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máximo, travando as rodas. No caso dos freios ABS, eles impedem o travamento das rodas, através da liberação</a:t>
            </a:r>
            <a:r>
              <a:rPr kumimoji="0" lang="pt-BR" sz="2200" b="0" i="0" u="none" strike="noStrike" cap="none" normalizeH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das rodas ao aproximar a pressão de seu valor limiar, fazendo isso sucessivas vezes,</a:t>
            </a:r>
            <a:r>
              <a:rPr kumimoji="0" lang="pt-BR" sz="2200" b="0" i="0" u="none" strike="noStrike" cap="none" normalizeH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mantendo o atrito estático. Assim, os gráficos </a:t>
            </a:r>
            <a:r>
              <a:rPr kumimoji="0" lang="pt-BR" sz="2200" b="0" i="0" u="none" strike="noStrike" cap="none" normalizeH="0" baseline="0" dirty="0" err="1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f</a:t>
            </a:r>
            <a:r>
              <a:rPr kumimoji="0" lang="pt-BR" b="0" i="1" u="none" strike="noStrike" cap="none" normalizeH="0" baseline="0" dirty="0" err="1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at</a:t>
            </a:r>
            <a:r>
              <a:rPr kumimoji="0" lang="pt-BR" sz="2200" b="0" i="0" u="none" strike="noStrike" cap="none" normalizeH="0" baseline="0" dirty="0" err="1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x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p apresentam uma função linear crescente</a:t>
            </a:r>
            <a:r>
              <a:rPr kumimoji="0" lang="pt-BR" sz="2200" b="0" i="0" u="none" strike="noStrike" cap="none" normalizeH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até o valor da pressão limiar e após este valor apresenta outro menor que o máximo </a:t>
            </a:r>
            <a:r>
              <a:rPr kumimoji="0" lang="pt-BR" sz="2200" b="0" i="0" u="none" strike="noStrike" cap="none" normalizeH="0" baseline="0" dirty="0" err="1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f</a:t>
            </a:r>
            <a:r>
              <a:rPr kumimoji="0" lang="pt-BR" b="0" i="1" u="none" strike="noStrike" cap="none" normalizeH="0" baseline="0" dirty="0" err="1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at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, no caso</a:t>
            </a:r>
            <a:r>
              <a:rPr kumimoji="0" lang="pt-BR" sz="2200" b="0" i="0" u="none" strike="noStrike" cap="none" normalizeH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da ausência de freios ABS e valores variáveis sucessivas vezes, na presença dos freios ABS. </a:t>
            </a:r>
          </a:p>
        </p:txBody>
      </p:sp>
      <p:pic>
        <p:nvPicPr>
          <p:cNvPr id="1028" name="Picture 4" descr="Questão 78 do Enem 2012 - A (Foto: Reprodução/Enem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17" y="4927072"/>
            <a:ext cx="3817385" cy="159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3116687" y="5112913"/>
            <a:ext cx="1081826" cy="1004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>
                <a:latin typeface="Andalus" panose="02020603050405020304" pitchFamily="18" charset="-78"/>
                <a:cs typeface="Andalus" panose="02020603050405020304" pitchFamily="18" charset="-78"/>
              </a:rPr>
              <a:t>A</a:t>
            </a:r>
          </a:p>
        </p:txBody>
      </p: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804"/>
    </mc:Choice>
    <mc:Fallback>
      <p:transition spd="slow" advTm="66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186</TotalTime>
  <Words>659</Words>
  <Application>Microsoft Office PowerPoint</Application>
  <PresentationFormat>Widescreen</PresentationFormat>
  <Paragraphs>69</Paragraphs>
  <Slides>8</Slides>
  <Notes>0</Notes>
  <HiddenSlides>0</HiddenSlides>
  <MMClips>8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Andalus</vt:lpstr>
      <vt:lpstr>Arial</vt:lpstr>
      <vt:lpstr>Arial Narrow</vt:lpstr>
      <vt:lpstr>Bookman Old Style</vt:lpstr>
      <vt:lpstr>Rockwell</vt:lpstr>
      <vt:lpstr>Damask</vt:lpstr>
      <vt:lpstr>ESTUDANDO PARA  O ENEM DE FORMA INVERTIDA</vt:lpstr>
      <vt:lpstr>MAPA CONCEITUAL</vt:lpstr>
      <vt:lpstr>COMPETÊNCIA E HABILIDADEs</vt:lpstr>
      <vt:lpstr>Explicando a física FORÇA DE ATRITO</vt:lpstr>
      <vt:lpstr>Apresentação do PowerPoint</vt:lpstr>
      <vt:lpstr>força de atrito no nosso cotidiano</vt:lpstr>
      <vt:lpstr>Questão do enem </vt:lpstr>
      <vt:lpstr>Resolução da questão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matias</dc:creator>
  <cp:lastModifiedBy>bruno matias</cp:lastModifiedBy>
  <cp:revision>19</cp:revision>
  <dcterms:created xsi:type="dcterms:W3CDTF">2017-07-28T18:22:26Z</dcterms:created>
  <dcterms:modified xsi:type="dcterms:W3CDTF">2017-07-30T22:01:58Z</dcterms:modified>
</cp:coreProperties>
</file>