
<file path=[Content_Types].xml><?xml version="1.0" encoding="utf-8"?>
<Types xmlns="http://schemas.openxmlformats.org/package/2006/content-types">
  <Default Extension="png" ContentType="image/png"/>
  <Default Extension="wma" ContentType="audio/x-ms-wma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7" r:id="rId1"/>
  </p:sldMasterIdLst>
  <p:sldIdLst>
    <p:sldId id="256" r:id="rId2"/>
    <p:sldId id="262" r:id="rId3"/>
    <p:sldId id="261" r:id="rId4"/>
    <p:sldId id="259" r:id="rId5"/>
    <p:sldId id="260" r:id="rId6"/>
    <p:sldId id="263" r:id="rId7"/>
    <p:sldId id="257" r:id="rId8"/>
    <p:sldId id="264" r:id="rId9"/>
    <p:sldId id="258" r:id="rId10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971" autoAdjust="0"/>
    <p:restoredTop sz="94533" autoAdjust="0"/>
  </p:normalViewPr>
  <p:slideViewPr>
    <p:cSldViewPr snapToGrid="0">
      <p:cViewPr varScale="1">
        <p:scale>
          <a:sx n="82" d="100"/>
          <a:sy n="82" d="100"/>
        </p:scale>
        <p:origin x="30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E0CD9-B9FE-4F47-BE32-5D315422D68D}" type="datetimeFigureOut">
              <a:rPr lang="pt-BR" smtClean="0"/>
              <a:t>02/08/2017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181CB-68D6-4D71-83D7-20AB88A45C3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536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E0CD9-B9FE-4F47-BE32-5D315422D68D}" type="datetimeFigureOut">
              <a:rPr lang="pt-BR" smtClean="0"/>
              <a:t>02/08/2017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181CB-68D6-4D71-83D7-20AB88A45C3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863803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E0CD9-B9FE-4F47-BE32-5D315422D68D}" type="datetimeFigureOut">
              <a:rPr lang="pt-BR" smtClean="0"/>
              <a:t>02/08/2017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181CB-68D6-4D71-83D7-20AB88A45C3A}" type="slidenum">
              <a:rPr lang="pt-BR" smtClean="0"/>
              <a:t>‹nº›</a:t>
            </a:fld>
            <a:endParaRPr lang="pt-BR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253264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E0CD9-B9FE-4F47-BE32-5D315422D68D}" type="datetimeFigureOut">
              <a:rPr lang="pt-BR" smtClean="0"/>
              <a:t>02/08/2017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181CB-68D6-4D71-83D7-20AB88A45C3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887767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o 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E0CD9-B9FE-4F47-BE32-5D315422D68D}" type="datetimeFigureOut">
              <a:rPr lang="pt-BR" smtClean="0"/>
              <a:t>02/08/2017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181CB-68D6-4D71-83D7-20AB88A45C3A}" type="slidenum">
              <a:rPr lang="pt-BR" smtClean="0"/>
              <a:t>‹nº›</a:t>
            </a:fld>
            <a:endParaRPr lang="pt-BR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412510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E0CD9-B9FE-4F47-BE32-5D315422D68D}" type="datetimeFigureOut">
              <a:rPr lang="pt-BR" smtClean="0"/>
              <a:t>02/08/2017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181CB-68D6-4D71-83D7-20AB88A45C3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461309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E0CD9-B9FE-4F47-BE32-5D315422D68D}" type="datetimeFigureOut">
              <a:rPr lang="pt-BR" smtClean="0"/>
              <a:t>02/08/2017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181CB-68D6-4D71-83D7-20AB88A45C3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256175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E0CD9-B9FE-4F47-BE32-5D315422D68D}" type="datetimeFigureOut">
              <a:rPr lang="pt-BR" smtClean="0"/>
              <a:t>02/08/2017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181CB-68D6-4D71-83D7-20AB88A45C3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123511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E0CD9-B9FE-4F47-BE32-5D315422D68D}" type="datetimeFigureOut">
              <a:rPr lang="pt-BR" smtClean="0"/>
              <a:t>02/08/2017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181CB-68D6-4D71-83D7-20AB88A45C3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72194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E0CD9-B9FE-4F47-BE32-5D315422D68D}" type="datetimeFigureOut">
              <a:rPr lang="pt-BR" smtClean="0"/>
              <a:t>02/08/2017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181CB-68D6-4D71-83D7-20AB88A45C3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531551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E0CD9-B9FE-4F47-BE32-5D315422D68D}" type="datetimeFigureOut">
              <a:rPr lang="pt-BR" smtClean="0"/>
              <a:t>02/08/2017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181CB-68D6-4D71-83D7-20AB88A45C3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122491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E0CD9-B9FE-4F47-BE32-5D315422D68D}" type="datetimeFigureOut">
              <a:rPr lang="pt-BR" smtClean="0"/>
              <a:t>02/08/2017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181CB-68D6-4D71-83D7-20AB88A45C3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423433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E0CD9-B9FE-4F47-BE32-5D315422D68D}" type="datetimeFigureOut">
              <a:rPr lang="pt-BR" smtClean="0"/>
              <a:t>02/08/2017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181CB-68D6-4D71-83D7-20AB88A45C3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745801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E0CD9-B9FE-4F47-BE32-5D315422D68D}" type="datetimeFigureOut">
              <a:rPr lang="pt-BR" smtClean="0"/>
              <a:t>02/08/2017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181CB-68D6-4D71-83D7-20AB88A45C3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972432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E0CD9-B9FE-4F47-BE32-5D315422D68D}" type="datetimeFigureOut">
              <a:rPr lang="pt-BR" smtClean="0"/>
              <a:t>02/08/2017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181CB-68D6-4D71-83D7-20AB88A45C3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198514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E0CD9-B9FE-4F47-BE32-5D315422D68D}" type="datetimeFigureOut">
              <a:rPr lang="pt-BR" smtClean="0"/>
              <a:t>02/08/2017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181CB-68D6-4D71-83D7-20AB88A45C3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54601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FE0CD9-B9FE-4F47-BE32-5D315422D68D}" type="datetimeFigureOut">
              <a:rPr lang="pt-BR" smtClean="0"/>
              <a:t>02/08/2017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977181CB-68D6-4D71-83D7-20AB88A45C3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937173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8" r:id="rId1"/>
    <p:sldLayoutId id="2147483839" r:id="rId2"/>
    <p:sldLayoutId id="2147483840" r:id="rId3"/>
    <p:sldLayoutId id="2147483841" r:id="rId4"/>
    <p:sldLayoutId id="2147483842" r:id="rId5"/>
    <p:sldLayoutId id="2147483843" r:id="rId6"/>
    <p:sldLayoutId id="2147483844" r:id="rId7"/>
    <p:sldLayoutId id="2147483845" r:id="rId8"/>
    <p:sldLayoutId id="2147483846" r:id="rId9"/>
    <p:sldLayoutId id="2147483847" r:id="rId10"/>
    <p:sldLayoutId id="2147483848" r:id="rId11"/>
    <p:sldLayoutId id="2147483849" r:id="rId12"/>
    <p:sldLayoutId id="2147483850" r:id="rId13"/>
    <p:sldLayoutId id="2147483851" r:id="rId14"/>
    <p:sldLayoutId id="2147483852" r:id="rId15"/>
    <p:sldLayoutId id="214748385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ma"/><Relationship Id="rId1" Type="http://schemas.microsoft.com/office/2007/relationships/media" Target="../media/media2.wma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wma"/><Relationship Id="rId1" Type="http://schemas.microsoft.com/office/2007/relationships/media" Target="../media/media3.wma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wma"/><Relationship Id="rId1" Type="http://schemas.microsoft.com/office/2007/relationships/media" Target="../media/media4.wma"/><Relationship Id="rId6" Type="http://schemas.openxmlformats.org/officeDocument/2006/relationships/image" Target="../media/image1.png"/><Relationship Id="rId5" Type="http://schemas.openxmlformats.org/officeDocument/2006/relationships/hyperlink" Target="https://pt.wikipedia.org/wiki/Acelera%C3%A7%C3%A3o" TargetMode="External"/><Relationship Id="rId4" Type="http://schemas.openxmlformats.org/officeDocument/2006/relationships/hyperlink" Target="https://pt.wikipedia.org/wiki/Velocidade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wma"/><Relationship Id="rId1" Type="http://schemas.microsoft.com/office/2007/relationships/media" Target="../media/media5.wma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wma"/><Relationship Id="rId1" Type="http://schemas.microsoft.com/office/2007/relationships/media" Target="../media/media6.wma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wma"/><Relationship Id="rId1" Type="http://schemas.microsoft.com/office/2007/relationships/media" Target="../media/media7.wma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wma"/><Relationship Id="rId1" Type="http://schemas.microsoft.com/office/2007/relationships/media" Target="../media/media8.wma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wma"/><Relationship Id="rId1" Type="http://schemas.microsoft.com/office/2007/relationships/media" Target="../media/media9.wma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ESTUDANDO PARA O ENEM DE FORMA INVERTIDA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pt-BR" dirty="0" smtClean="0"/>
              <a:t>ALUNA:GABRIELA MACHADO PORTO </a:t>
            </a:r>
            <a:endParaRPr lang="pt-BR" dirty="0"/>
          </a:p>
          <a:p>
            <a:r>
              <a:rPr lang="pt-BR" dirty="0" smtClean="0"/>
              <a:t>SÈRIE: 3N01</a:t>
            </a:r>
          </a:p>
          <a:p>
            <a:r>
              <a:rPr lang="pt-BR" dirty="0" smtClean="0"/>
              <a:t>PROF:LUCAS </a:t>
            </a:r>
          </a:p>
          <a:p>
            <a:r>
              <a:rPr lang="pt-BR" dirty="0" smtClean="0"/>
              <a:t>ANO 2011 N; 85</a:t>
            </a:r>
          </a:p>
          <a:p>
            <a:endParaRPr lang="pt-BR" dirty="0" smtClean="0"/>
          </a:p>
          <a:p>
            <a:endParaRPr lang="pt-BR" dirty="0" smtClean="0"/>
          </a:p>
        </p:txBody>
      </p:sp>
      <p:pic>
        <p:nvPicPr>
          <p:cNvPr id="4" name="Á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82522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937"/>
    </mc:Choice>
    <mc:Fallback>
      <p:transition spd="slow" advTm="1093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65152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MAPA CONCEITUAL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9900" y="1651000"/>
            <a:ext cx="10215918" cy="5308599"/>
          </a:xfrm>
          <a:solidFill>
            <a:schemeClr val="bg1"/>
          </a:solidFill>
          <a:ln w="19050">
            <a:solidFill>
              <a:schemeClr val="bg1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endParaRPr lang="pt-BR" sz="1100" dirty="0"/>
          </a:p>
        </p:txBody>
      </p:sp>
      <p:sp>
        <p:nvSpPr>
          <p:cNvPr id="6" name="Retângulo 5"/>
          <p:cNvSpPr/>
          <p:nvPr/>
        </p:nvSpPr>
        <p:spPr>
          <a:xfrm>
            <a:off x="527050" y="4216400"/>
            <a:ext cx="1054100" cy="5969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2299315" y="4279899"/>
            <a:ext cx="1168400" cy="609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/>
          <p:cNvSpPr/>
          <p:nvPr/>
        </p:nvSpPr>
        <p:spPr>
          <a:xfrm>
            <a:off x="3621002" y="3136900"/>
            <a:ext cx="1354666" cy="635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100" dirty="0"/>
          </a:p>
        </p:txBody>
      </p:sp>
      <p:sp>
        <p:nvSpPr>
          <p:cNvPr id="9" name="Retângulo 8"/>
          <p:cNvSpPr/>
          <p:nvPr/>
        </p:nvSpPr>
        <p:spPr>
          <a:xfrm>
            <a:off x="5816600" y="3168648"/>
            <a:ext cx="1244600" cy="6731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/>
          <p:cNvSpPr/>
          <p:nvPr/>
        </p:nvSpPr>
        <p:spPr>
          <a:xfrm>
            <a:off x="8002211" y="3099147"/>
            <a:ext cx="1398501" cy="6477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Retângulo 11"/>
          <p:cNvSpPr/>
          <p:nvPr/>
        </p:nvSpPr>
        <p:spPr>
          <a:xfrm>
            <a:off x="9274002" y="4360904"/>
            <a:ext cx="670852" cy="169763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etângulo 12"/>
          <p:cNvSpPr/>
          <p:nvPr/>
        </p:nvSpPr>
        <p:spPr>
          <a:xfrm>
            <a:off x="10483945" y="4464049"/>
            <a:ext cx="1109839" cy="13843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 13"/>
          <p:cNvSpPr/>
          <p:nvPr/>
        </p:nvSpPr>
        <p:spPr>
          <a:xfrm>
            <a:off x="4025900" y="4305299"/>
            <a:ext cx="2540000" cy="1727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100" dirty="0"/>
          </a:p>
        </p:txBody>
      </p:sp>
      <p:sp>
        <p:nvSpPr>
          <p:cNvPr id="15" name="Retângulo 14"/>
          <p:cNvSpPr/>
          <p:nvPr/>
        </p:nvSpPr>
        <p:spPr>
          <a:xfrm>
            <a:off x="7042150" y="4305299"/>
            <a:ext cx="1986318" cy="1727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Retângulo 15"/>
          <p:cNvSpPr/>
          <p:nvPr/>
        </p:nvSpPr>
        <p:spPr>
          <a:xfrm>
            <a:off x="3238500" y="6261099"/>
            <a:ext cx="1104900" cy="52459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Retângulo 16"/>
          <p:cNvSpPr/>
          <p:nvPr/>
        </p:nvSpPr>
        <p:spPr>
          <a:xfrm>
            <a:off x="5105400" y="6311900"/>
            <a:ext cx="1460500" cy="5461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Retângulo 17"/>
          <p:cNvSpPr/>
          <p:nvPr/>
        </p:nvSpPr>
        <p:spPr>
          <a:xfrm>
            <a:off x="7763964" y="6325881"/>
            <a:ext cx="1444957" cy="5461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24" name="Conector reto 23"/>
          <p:cNvCxnSpPr>
            <a:stCxn id="6" idx="3"/>
          </p:cNvCxnSpPr>
          <p:nvPr/>
        </p:nvCxnSpPr>
        <p:spPr>
          <a:xfrm>
            <a:off x="1581150" y="4514850"/>
            <a:ext cx="695325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ector reto 27"/>
          <p:cNvCxnSpPr>
            <a:stCxn id="7" idx="0"/>
          </p:cNvCxnSpPr>
          <p:nvPr/>
        </p:nvCxnSpPr>
        <p:spPr>
          <a:xfrm flipH="1" flipV="1">
            <a:off x="2882110" y="3340100"/>
            <a:ext cx="1405" cy="939799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0" name="Conector reto 29"/>
          <p:cNvCxnSpPr/>
          <p:nvPr/>
        </p:nvCxnSpPr>
        <p:spPr>
          <a:xfrm flipV="1">
            <a:off x="2860675" y="3289300"/>
            <a:ext cx="760327" cy="12700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2" name="Conector reto 31"/>
          <p:cNvCxnSpPr/>
          <p:nvPr/>
        </p:nvCxnSpPr>
        <p:spPr>
          <a:xfrm>
            <a:off x="5006446" y="3467100"/>
            <a:ext cx="766644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4" name="Conector reto 33"/>
          <p:cNvCxnSpPr/>
          <p:nvPr/>
        </p:nvCxnSpPr>
        <p:spPr>
          <a:xfrm>
            <a:off x="7042150" y="3486150"/>
            <a:ext cx="960061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6" name="Conector reto 35"/>
          <p:cNvCxnSpPr/>
          <p:nvPr/>
        </p:nvCxnSpPr>
        <p:spPr>
          <a:xfrm>
            <a:off x="3464540" y="4546599"/>
            <a:ext cx="56136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8" name="Conector reto 37"/>
          <p:cNvCxnSpPr/>
          <p:nvPr/>
        </p:nvCxnSpPr>
        <p:spPr>
          <a:xfrm>
            <a:off x="6565900" y="4546599"/>
            <a:ext cx="47625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0" name="Conector de seta reta 39"/>
          <p:cNvCxnSpPr/>
          <p:nvPr/>
        </p:nvCxnSpPr>
        <p:spPr>
          <a:xfrm>
            <a:off x="9028468" y="4546599"/>
            <a:ext cx="278785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2" name="Conector reto 41"/>
          <p:cNvCxnSpPr>
            <a:stCxn id="12" idx="3"/>
          </p:cNvCxnSpPr>
          <p:nvPr/>
        </p:nvCxnSpPr>
        <p:spPr>
          <a:xfrm>
            <a:off x="9944854" y="5209719"/>
            <a:ext cx="582795" cy="3919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6" name="Conector reto 45"/>
          <p:cNvCxnSpPr>
            <a:stCxn id="7" idx="2"/>
          </p:cNvCxnSpPr>
          <p:nvPr/>
        </p:nvCxnSpPr>
        <p:spPr>
          <a:xfrm>
            <a:off x="2883515" y="4889499"/>
            <a:ext cx="35565" cy="1605289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8" name="Conector reto 47"/>
          <p:cNvCxnSpPr>
            <a:endCxn id="16" idx="1"/>
          </p:cNvCxnSpPr>
          <p:nvPr/>
        </p:nvCxnSpPr>
        <p:spPr>
          <a:xfrm flipV="1">
            <a:off x="2882110" y="6523394"/>
            <a:ext cx="356390" cy="10756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0" name="Conector reto 49"/>
          <p:cNvCxnSpPr>
            <a:endCxn id="17" idx="1"/>
          </p:cNvCxnSpPr>
          <p:nvPr/>
        </p:nvCxnSpPr>
        <p:spPr>
          <a:xfrm>
            <a:off x="4343400" y="6584950"/>
            <a:ext cx="7620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3" name="Conector reto 52"/>
          <p:cNvCxnSpPr>
            <a:stCxn id="17" idx="3"/>
            <a:endCxn id="18" idx="1"/>
          </p:cNvCxnSpPr>
          <p:nvPr/>
        </p:nvCxnSpPr>
        <p:spPr>
          <a:xfrm>
            <a:off x="6565900" y="6584950"/>
            <a:ext cx="1198064" cy="1398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5" name="Conector reto 54"/>
          <p:cNvCxnSpPr/>
          <p:nvPr/>
        </p:nvCxnSpPr>
        <p:spPr>
          <a:xfrm>
            <a:off x="9169400" y="6584950"/>
            <a:ext cx="6096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7" name="Conector reto 56"/>
          <p:cNvCxnSpPr/>
          <p:nvPr/>
        </p:nvCxnSpPr>
        <p:spPr>
          <a:xfrm flipV="1">
            <a:off x="9728200" y="6051548"/>
            <a:ext cx="12700" cy="552451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9" name="Conector reto 58"/>
          <p:cNvCxnSpPr>
            <a:stCxn id="10" idx="3"/>
          </p:cNvCxnSpPr>
          <p:nvPr/>
        </p:nvCxnSpPr>
        <p:spPr>
          <a:xfrm>
            <a:off x="9400712" y="3422997"/>
            <a:ext cx="225804" cy="35659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2" name="Conector reto 61"/>
          <p:cNvCxnSpPr>
            <a:endCxn id="12" idx="0"/>
          </p:cNvCxnSpPr>
          <p:nvPr/>
        </p:nvCxnSpPr>
        <p:spPr>
          <a:xfrm flipH="1">
            <a:off x="9609428" y="3486150"/>
            <a:ext cx="17088" cy="87475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3" name="CaixaDeTexto 62"/>
          <p:cNvSpPr txBox="1"/>
          <p:nvPr/>
        </p:nvSpPr>
        <p:spPr>
          <a:xfrm>
            <a:off x="677334" y="4305299"/>
            <a:ext cx="85680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 smtClean="0"/>
              <a:t>Aluna </a:t>
            </a:r>
          </a:p>
          <a:p>
            <a:r>
              <a:rPr lang="pt-BR" sz="1100" dirty="0" smtClean="0"/>
              <a:t>Gabriela</a:t>
            </a:r>
            <a:endParaRPr lang="pt-BR" sz="1100" dirty="0"/>
          </a:p>
        </p:txBody>
      </p:sp>
      <p:sp>
        <p:nvSpPr>
          <p:cNvPr id="64" name="CaixaDeTexto 63"/>
          <p:cNvSpPr txBox="1"/>
          <p:nvPr/>
        </p:nvSpPr>
        <p:spPr>
          <a:xfrm>
            <a:off x="1581150" y="4305299"/>
            <a:ext cx="83273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 smtClean="0"/>
              <a:t>caminho</a:t>
            </a:r>
            <a:endParaRPr lang="pt-BR" sz="1100" dirty="0"/>
          </a:p>
        </p:txBody>
      </p:sp>
      <p:sp>
        <p:nvSpPr>
          <p:cNvPr id="65" name="CaixaDeTexto 64"/>
          <p:cNvSpPr txBox="1"/>
          <p:nvPr/>
        </p:nvSpPr>
        <p:spPr>
          <a:xfrm>
            <a:off x="2323485" y="4305299"/>
            <a:ext cx="114105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 smtClean="0"/>
              <a:t>Enem 2011</a:t>
            </a:r>
          </a:p>
          <a:p>
            <a:r>
              <a:rPr lang="pt-BR" sz="1100" dirty="0" err="1" smtClean="0"/>
              <a:t>Questao</a:t>
            </a:r>
            <a:r>
              <a:rPr lang="pt-BR" sz="1100" dirty="0" smtClean="0"/>
              <a:t> 85</a:t>
            </a:r>
            <a:endParaRPr lang="pt-BR" sz="1100" dirty="0"/>
          </a:p>
        </p:txBody>
      </p:sp>
      <p:sp>
        <p:nvSpPr>
          <p:cNvPr id="66" name="CaixaDeTexto 65"/>
          <p:cNvSpPr txBox="1"/>
          <p:nvPr/>
        </p:nvSpPr>
        <p:spPr>
          <a:xfrm rot="16047002">
            <a:off x="1966335" y="3417988"/>
            <a:ext cx="13609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Pesquisa</a:t>
            </a:r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2616199" y="3022600"/>
            <a:ext cx="10555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No site</a:t>
            </a:r>
            <a:endParaRPr lang="pt-BR" dirty="0"/>
          </a:p>
        </p:txBody>
      </p:sp>
      <p:sp>
        <p:nvSpPr>
          <p:cNvPr id="5" name="CaixaDeTexto 4"/>
          <p:cNvSpPr txBox="1"/>
          <p:nvPr/>
        </p:nvSpPr>
        <p:spPr>
          <a:xfrm>
            <a:off x="3737678" y="3289300"/>
            <a:ext cx="108602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www.wikifisica.com</a:t>
            </a:r>
            <a:endParaRPr lang="pt-BR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5933459" y="3340100"/>
            <a:ext cx="101608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 err="1" smtClean="0"/>
              <a:t>wikipedia</a:t>
            </a:r>
            <a:endParaRPr lang="pt-BR" sz="1100" dirty="0"/>
          </a:p>
        </p:txBody>
      </p:sp>
      <p:sp>
        <p:nvSpPr>
          <p:cNvPr id="19" name="CaixaDeTexto 18"/>
          <p:cNvSpPr txBox="1"/>
          <p:nvPr/>
        </p:nvSpPr>
        <p:spPr>
          <a:xfrm>
            <a:off x="7881886" y="3272795"/>
            <a:ext cx="135192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 smtClean="0"/>
              <a:t>www.brasilescola</a:t>
            </a:r>
            <a:endParaRPr lang="pt-BR" sz="1100" dirty="0"/>
          </a:p>
        </p:txBody>
      </p:sp>
      <p:sp>
        <p:nvSpPr>
          <p:cNvPr id="29" name="CaixaDeTexto 28"/>
          <p:cNvSpPr txBox="1"/>
          <p:nvPr/>
        </p:nvSpPr>
        <p:spPr>
          <a:xfrm>
            <a:off x="4025900" y="4464049"/>
            <a:ext cx="2540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 err="1" smtClean="0"/>
              <a:t>Competencia</a:t>
            </a:r>
            <a:r>
              <a:rPr lang="pt-BR" sz="1100" dirty="0" smtClean="0"/>
              <a:t> IV relacionar informações relacionando em diferentes formas de conhecimentos disponíveis em situações concretas para construir argumento consistente.</a:t>
            </a:r>
            <a:endParaRPr lang="pt-BR" sz="1100" dirty="0"/>
          </a:p>
        </p:txBody>
      </p:sp>
      <p:sp>
        <p:nvSpPr>
          <p:cNvPr id="33" name="CaixaDeTexto 32"/>
          <p:cNvSpPr txBox="1"/>
          <p:nvPr/>
        </p:nvSpPr>
        <p:spPr>
          <a:xfrm>
            <a:off x="7061200" y="4464049"/>
            <a:ext cx="1937413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 smtClean="0"/>
              <a:t>Habilidade 21 analisar sistemas naturais e tecnológicos em termo da potência </a:t>
            </a:r>
            <a:r>
              <a:rPr lang="pt-BR" sz="1100" dirty="0" err="1" smtClean="0"/>
              <a:t>útil,dissipação</a:t>
            </a:r>
            <a:r>
              <a:rPr lang="pt-BR" sz="1100" dirty="0" smtClean="0"/>
              <a:t> de calor e rendimento ,</a:t>
            </a:r>
            <a:r>
              <a:rPr lang="pt-BR" sz="1100" dirty="0" err="1" smtClean="0"/>
              <a:t>indentificando</a:t>
            </a:r>
            <a:r>
              <a:rPr lang="pt-BR" sz="1100" dirty="0" smtClean="0"/>
              <a:t> as transformações de energia ou para os processos pelos os quais ele ocorre</a:t>
            </a:r>
            <a:endParaRPr lang="pt-BR" sz="1100" dirty="0"/>
          </a:p>
        </p:txBody>
      </p:sp>
      <p:sp>
        <p:nvSpPr>
          <p:cNvPr id="35" name="CaixaDeTexto 34"/>
          <p:cNvSpPr txBox="1"/>
          <p:nvPr/>
        </p:nvSpPr>
        <p:spPr>
          <a:xfrm>
            <a:off x="3289300" y="6311900"/>
            <a:ext cx="10541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 smtClean="0"/>
              <a:t>computador</a:t>
            </a:r>
            <a:endParaRPr lang="pt-BR" sz="1100" dirty="0"/>
          </a:p>
        </p:txBody>
      </p:sp>
      <p:sp>
        <p:nvSpPr>
          <p:cNvPr id="37" name="CaixaDeTexto 36"/>
          <p:cNvSpPr txBox="1"/>
          <p:nvPr/>
        </p:nvSpPr>
        <p:spPr>
          <a:xfrm>
            <a:off x="5284175" y="6442705"/>
            <a:ext cx="14097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 smtClean="0"/>
              <a:t>microfone</a:t>
            </a:r>
            <a:endParaRPr lang="pt-BR" sz="1100" dirty="0"/>
          </a:p>
        </p:txBody>
      </p:sp>
      <p:sp>
        <p:nvSpPr>
          <p:cNvPr id="39" name="CaixaDeTexto 38"/>
          <p:cNvSpPr txBox="1"/>
          <p:nvPr/>
        </p:nvSpPr>
        <p:spPr>
          <a:xfrm>
            <a:off x="7913315" y="6411295"/>
            <a:ext cx="169611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 smtClean="0"/>
              <a:t>Power point</a:t>
            </a:r>
            <a:endParaRPr lang="pt-BR" sz="1100" dirty="0"/>
          </a:p>
        </p:txBody>
      </p:sp>
      <p:sp>
        <p:nvSpPr>
          <p:cNvPr id="41" name="CaixaDeTexto 40"/>
          <p:cNvSpPr txBox="1"/>
          <p:nvPr/>
        </p:nvSpPr>
        <p:spPr>
          <a:xfrm rot="16200000">
            <a:off x="8960007" y="4887241"/>
            <a:ext cx="13843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 smtClean="0"/>
              <a:t>objetivo</a:t>
            </a:r>
            <a:endParaRPr lang="pt-BR" sz="1100" dirty="0"/>
          </a:p>
        </p:txBody>
      </p:sp>
      <p:sp>
        <p:nvSpPr>
          <p:cNvPr id="43" name="CaixaDeTexto 42"/>
          <p:cNvSpPr txBox="1"/>
          <p:nvPr/>
        </p:nvSpPr>
        <p:spPr>
          <a:xfrm>
            <a:off x="10527649" y="4566909"/>
            <a:ext cx="859152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 smtClean="0"/>
              <a:t>Estudando para o </a:t>
            </a:r>
            <a:r>
              <a:rPr lang="pt-BR" sz="1100" dirty="0" err="1" smtClean="0"/>
              <a:t>enem</a:t>
            </a:r>
            <a:r>
              <a:rPr lang="pt-BR" sz="1100" dirty="0" smtClean="0"/>
              <a:t> de forma invertida</a:t>
            </a:r>
            <a:endParaRPr lang="pt-BR" sz="1100" dirty="0"/>
          </a:p>
        </p:txBody>
      </p:sp>
      <p:sp>
        <p:nvSpPr>
          <p:cNvPr id="56" name="CaixaDeTexto 55"/>
          <p:cNvSpPr txBox="1"/>
          <p:nvPr/>
        </p:nvSpPr>
        <p:spPr>
          <a:xfrm>
            <a:off x="5055727" y="3205490"/>
            <a:ext cx="70106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 smtClean="0"/>
              <a:t>fonte</a:t>
            </a:r>
            <a:endParaRPr lang="pt-BR" sz="1100" dirty="0"/>
          </a:p>
        </p:txBody>
      </p:sp>
      <p:sp>
        <p:nvSpPr>
          <p:cNvPr id="58" name="CaixaDeTexto 57"/>
          <p:cNvSpPr txBox="1"/>
          <p:nvPr/>
        </p:nvSpPr>
        <p:spPr>
          <a:xfrm>
            <a:off x="7058275" y="3197046"/>
            <a:ext cx="106764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 smtClean="0"/>
              <a:t>+informação</a:t>
            </a:r>
            <a:endParaRPr lang="pt-BR" sz="1100" dirty="0"/>
          </a:p>
        </p:txBody>
      </p:sp>
      <p:sp>
        <p:nvSpPr>
          <p:cNvPr id="68" name="CaixaDeTexto 67"/>
          <p:cNvSpPr txBox="1"/>
          <p:nvPr/>
        </p:nvSpPr>
        <p:spPr>
          <a:xfrm>
            <a:off x="2844159" y="6272539"/>
            <a:ext cx="49530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 smtClean="0"/>
              <a:t>meio</a:t>
            </a:r>
            <a:endParaRPr lang="pt-BR" sz="1100" dirty="0"/>
          </a:p>
        </p:txBody>
      </p:sp>
      <p:sp>
        <p:nvSpPr>
          <p:cNvPr id="72" name="CaixaDeTexto 71"/>
          <p:cNvSpPr txBox="1"/>
          <p:nvPr/>
        </p:nvSpPr>
        <p:spPr>
          <a:xfrm>
            <a:off x="4379580" y="6354802"/>
            <a:ext cx="81223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 smtClean="0"/>
              <a:t>acessórios</a:t>
            </a:r>
            <a:endParaRPr lang="pt-BR" sz="1100" dirty="0"/>
          </a:p>
        </p:txBody>
      </p:sp>
      <p:sp>
        <p:nvSpPr>
          <p:cNvPr id="75" name="CaixaDeTexto 74"/>
          <p:cNvSpPr txBox="1"/>
          <p:nvPr/>
        </p:nvSpPr>
        <p:spPr>
          <a:xfrm>
            <a:off x="6768550" y="6321176"/>
            <a:ext cx="99541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 err="1" smtClean="0"/>
              <a:t>sofwart</a:t>
            </a:r>
            <a:endParaRPr lang="pt-BR" sz="1100" dirty="0"/>
          </a:p>
        </p:txBody>
      </p:sp>
      <p:pic>
        <p:nvPicPr>
          <p:cNvPr id="20" name="Áudio 19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36334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2265"/>
    </mc:Choice>
    <mc:Fallback>
      <p:transition spd="slow" advTm="5226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COMPETÊNCIA E HABILIDADE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 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COMPETÊNCIA IV- Relacionar informações, representadas em diferentes formas, e conhecimentos disponíveis em situações concretas para construir argumentação consistente.</a:t>
            </a:r>
          </a:p>
          <a:p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HABILIDADE 21 - Avaliar sistemas naturais e tecnológicos em termos da potência útil, dissipação de calor e rendimento, identificando as transformações de energia ou os </a:t>
            </a:r>
            <a:r>
              <a:rPr lang="pt-B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processosos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pelos quais elas ocorrem. </a:t>
            </a:r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Á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31039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7914"/>
    </mc:Choice>
    <mc:Fallback>
      <p:transition spd="slow" advTm="2791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Energia cinética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t-BR" sz="2400" b="0" i="0" dirty="0" smtClean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 </a:t>
            </a:r>
            <a:r>
              <a:rPr lang="pt-BR" sz="2400" b="1" i="0" dirty="0" smtClean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energia cinética</a:t>
            </a:r>
            <a:r>
              <a:rPr lang="pt-BR" sz="2400" b="0" i="0" dirty="0" smtClean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em um objeto é a energia que ele possui devido ao seu movimento. Isto é definido como o </a:t>
            </a:r>
            <a:r>
              <a:rPr lang="pt-BR" sz="2400" dirty="0" smtClean="0">
                <a:solidFill>
                  <a:srgbClr val="0B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trabalho</a:t>
            </a:r>
            <a:r>
              <a:rPr lang="pt-BR" sz="2400" b="0" i="0" dirty="0" smtClean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necessário para acelerar um corpo de massa em repouso para que este adquira </a:t>
            </a:r>
            <a:r>
              <a:rPr lang="pt-BR" sz="2400" b="0" i="0" u="none" strike="noStrike" dirty="0" smtClean="0">
                <a:solidFill>
                  <a:srgbClr val="0B008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4" tooltip="Velocidade"/>
              </a:rPr>
              <a:t>velocidade</a:t>
            </a:r>
            <a:r>
              <a:rPr lang="pt-BR" sz="2400" b="0" i="0" dirty="0" smtClean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Tendo ganho essa energia durante a </a:t>
            </a:r>
            <a:r>
              <a:rPr lang="pt-BR" sz="2400" b="0" i="0" u="none" strike="noStrike" dirty="0" smtClean="0">
                <a:solidFill>
                  <a:srgbClr val="0B008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5" tooltip="Aceleração"/>
              </a:rPr>
              <a:t>aceleração</a:t>
            </a:r>
            <a:r>
              <a:rPr lang="pt-BR" sz="2400" b="0" i="0" dirty="0" smtClean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o corpo mantem essa energia cinética a menos que sua velocidade mude. </a:t>
            </a:r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Á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843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1416"/>
    </mc:Choice>
    <mc:Fallback>
      <p:transition spd="slow" advTm="5141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Energia potencia gravitacional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É a energia que corresponde ao trabalho que a força Peso realiza . É obtido quando consideramos o deslocamento de um corpo na vertical, tendo como origem o nível de referência (solo, chão de uma sala.).Enquanto o corpo cai vai ficando mais rápido, ou seja, ganha Energia Cinética, e como a altura diminui, perde Energia Potencial Gravitacional.</a:t>
            </a:r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Á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26072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4279"/>
    </mc:Choice>
    <mc:Fallback>
      <p:transition spd="slow" advTm="2427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Energia mecânica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Energia mecânica é, resumidamente, a capacidade de um corpo produzir 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trabalho . Também 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podemos interpretá-la como a energia que pode ser transferida por meio de uma força. A energia mecânica total de um sistema é a soma da energia cinética, relacionada ao movimento de um corpo, com a energia potencial, relacionada ao armazenamento podendo ser gravitacional ou elástica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t-BR" dirty="0"/>
          </a:p>
        </p:txBody>
      </p:sp>
      <p:pic>
        <p:nvPicPr>
          <p:cNvPr id="4" name="Á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91555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6032"/>
    </mc:Choice>
    <mc:Fallback>
      <p:transition spd="slow" advTm="2603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QUESTÃO DO ENEM 2011 NÙMERO 85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460500" y="1997075"/>
            <a:ext cx="6108700" cy="23749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85) Uma das modalidades presentes nas olimpíadas é o salto com vara. As etapas de um dos saltos de um atleta estão representadas na figura: FOTO</a:t>
            </a:r>
          </a:p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r>
              <a:rPr lang="pt-BR" dirty="0" smtClean="0"/>
              <a:t> 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86100" y="3468687"/>
            <a:ext cx="2857500" cy="2771775"/>
          </a:xfrm>
          <a:prstGeom prst="rect">
            <a:avLst/>
          </a:prstGeom>
        </p:spPr>
      </p:pic>
      <p:pic>
        <p:nvPicPr>
          <p:cNvPr id="4" name="Á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72274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2555"/>
    </mc:Choice>
    <mc:Fallback>
      <p:transition spd="slow" advTm="1255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00100" y="-254000"/>
            <a:ext cx="8596668" cy="901700"/>
          </a:xfrm>
        </p:spPr>
        <p:txBody>
          <a:bodyPr/>
          <a:lstStyle/>
          <a:p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00100" y="292100"/>
            <a:ext cx="9147002" cy="620871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Desprezando-se as forças </a:t>
            </a:r>
            <a:r>
              <a:rPr lang="pt-B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dissipativas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(resistência do ar e atrito), para que o salto atinja a maior altura possível, ou seja, o máximo de energia seja conservada, é necessário que  A:</a:t>
            </a:r>
          </a:p>
          <a:p>
            <a:pPr marL="0" indent="0">
              <a:buNone/>
            </a:pP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A energia cinética, representada na etapa I, seja totalmente convertida em energia potencial elástica representada na etapa IV. </a:t>
            </a:r>
          </a:p>
          <a:p>
            <a:pPr marL="0" indent="0">
              <a:buNone/>
            </a:pP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b) a energia cinética, representada na etapa II, seja totalmente convertida em energia potencial gravitacional, representada na etapa IV.</a:t>
            </a:r>
          </a:p>
          <a:p>
            <a:pPr marL="0" indent="0">
              <a:buNone/>
            </a:pP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c) a energia cinética, representada na etapa I, seja totalmente convertida em energia potencial gravitacional, representada na etapa III.</a:t>
            </a:r>
          </a:p>
          <a:p>
            <a:pPr marL="0" indent="0">
              <a:buNone/>
            </a:pP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d) a energia potencial gravitacional, representada na etapa II, seja totalmente convertida em energia potencial elástica, representada na etapa IV.</a:t>
            </a:r>
          </a:p>
          <a:p>
            <a:pPr marL="0" indent="0">
              <a:buNone/>
            </a:pP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e) a energia potencial gravitacional, representada na etapa I, seja totalmente convertida em energia potencial elástica, representada na etapa III.</a:t>
            </a:r>
          </a:p>
          <a:p>
            <a:endParaRPr lang="pt-BR" sz="2400" dirty="0"/>
          </a:p>
        </p:txBody>
      </p:sp>
      <p:pic>
        <p:nvPicPr>
          <p:cNvPr id="4" name="Á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79484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3965"/>
    </mc:Choice>
    <mc:Fallback>
      <p:transition spd="slow" advTm="5396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Resolução da questão </a:t>
            </a:r>
            <a:br>
              <a:rPr lang="pt-BR" dirty="0" smtClean="0"/>
            </a:br>
            <a:r>
              <a:rPr lang="pt-BR" dirty="0"/>
              <a:t>A</a:t>
            </a:r>
            <a:r>
              <a:rPr lang="pt-BR" dirty="0" smtClean="0"/>
              <a:t>lternativa letra c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Resolução Na etapa I, o atleta correndo no plano horizontal tem energia cinética </a:t>
            </a:r>
            <a:r>
              <a:rPr lang="pt-B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Ec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=m.v^2/2  e na etapa III, desprezando-se sua velocidade no ponto mais alto, sua energia mecânica está na forma potencial gravitacional (</a:t>
            </a:r>
            <a:r>
              <a:rPr lang="pt-B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Ep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pt-B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mgH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 Na realidade, no processo não há conservação de energia mecânica em virtude do trabalho interno das forças musculares do atleta com transformação de energia potencial química interna em energia mecânica. </a:t>
            </a:r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Á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8523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3273"/>
    </mc:Choice>
    <mc:Fallback>
      <p:transition spd="slow" advTm="4327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Facetado">
  <a:themeElements>
    <a:clrScheme name="Facetado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F496CB"/>
      </a:accent1>
      <a:accent2>
        <a:srgbClr val="BC356F"/>
      </a:accent2>
      <a:accent3>
        <a:srgbClr val="E65331"/>
      </a:accent3>
      <a:accent4>
        <a:srgbClr val="F27E19"/>
      </a:accent4>
      <a:accent5>
        <a:srgbClr val="F2AC19"/>
      </a:accent5>
      <a:accent6>
        <a:srgbClr val="BC80E0"/>
      </a:accent6>
      <a:hlink>
        <a:srgbClr val="EF5285"/>
      </a:hlink>
      <a:folHlink>
        <a:srgbClr val="F77F90"/>
      </a:folHlink>
    </a:clrScheme>
    <a:fontScheme name="Facetado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ado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23659B44-6E34-4CE8-8F0D-387DA79968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439</TotalTime>
  <Words>575</Words>
  <Application>Microsoft Office PowerPoint</Application>
  <PresentationFormat>Widescreen</PresentationFormat>
  <Paragraphs>55</Paragraphs>
  <Slides>9</Slides>
  <Notes>0</Notes>
  <HiddenSlides>0</HiddenSlides>
  <MMClips>9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9</vt:i4>
      </vt:variant>
    </vt:vector>
  </HeadingPairs>
  <TitlesOfParts>
    <vt:vector size="14" baseType="lpstr">
      <vt:lpstr>Arial</vt:lpstr>
      <vt:lpstr>Times New Roman</vt:lpstr>
      <vt:lpstr>Trebuchet MS</vt:lpstr>
      <vt:lpstr>Wingdings 3</vt:lpstr>
      <vt:lpstr>Facetado</vt:lpstr>
      <vt:lpstr>ESTUDANDO PARA O ENEM DE FORMA INVERTIDA</vt:lpstr>
      <vt:lpstr>MAPA CONCEITUAL</vt:lpstr>
      <vt:lpstr>COMPETÊNCIA E HABILIDADE</vt:lpstr>
      <vt:lpstr>Energia cinética</vt:lpstr>
      <vt:lpstr>Energia potencia gravitacional</vt:lpstr>
      <vt:lpstr>Energia mecânica</vt:lpstr>
      <vt:lpstr>QUESTÃO DO ENEM 2011 NÙMERO 85</vt:lpstr>
      <vt:lpstr>Apresentação do PowerPoint</vt:lpstr>
      <vt:lpstr>Resolução da questão  Alternativa letra c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ESTUDANDO PARA O ENEM DE FORMA INVERTIDA</dc:title>
  <dc:creator>Windows</dc:creator>
  <cp:lastModifiedBy>Usuário do Windows</cp:lastModifiedBy>
  <cp:revision>37</cp:revision>
  <dcterms:created xsi:type="dcterms:W3CDTF">2017-07-24T15:07:39Z</dcterms:created>
  <dcterms:modified xsi:type="dcterms:W3CDTF">2017-08-02T22:54:58Z</dcterms:modified>
</cp:coreProperties>
</file>