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0" r:id="rId4"/>
    <p:sldId id="259" r:id="rId5"/>
    <p:sldId id="257" r:id="rId6"/>
    <p:sldId id="261" r:id="rId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842AA5F-21AD-4AF9-8DB7-061077E43F63}" type="datetimeFigureOut">
              <a:rPr lang="pt-BR" smtClean="0"/>
              <a:t>28/07/2017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772816"/>
            <a:ext cx="8636496" cy="2088232"/>
          </a:xfrm>
        </p:spPr>
        <p:txBody>
          <a:bodyPr>
            <a:noAutofit/>
          </a:bodyPr>
          <a:lstStyle/>
          <a:p>
            <a:pPr algn="r"/>
            <a:r>
              <a:rPr lang="pt-BR" sz="6000" dirty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Estudando para o ENEM de forma invertida </a:t>
            </a:r>
            <a:br>
              <a:rPr lang="pt-BR" sz="6000" dirty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t-BR" sz="6000" dirty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2ª Fase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4221088"/>
            <a:ext cx="6696744" cy="18002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Nome: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Yasmim Mattos Naitzel Cabral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Série: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3º ano |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Turma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: 01 |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Turno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: Noturno 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Professor: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Lucas Xavier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Mecânica: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Trabalho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e Teorema da Energia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Cinética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ENEM: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2015 |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Questão: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52 |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Prova: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marela</a:t>
            </a:r>
          </a:p>
          <a:p>
            <a:pPr algn="l"/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9117">
        <p14:pan dir="u"/>
      </p:transition>
    </mc:Choice>
    <mc:Fallback xmlns="">
      <p:transition spd="slow" advTm="19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20880" cy="1143000"/>
          </a:xfrm>
        </p:spPr>
        <p:txBody>
          <a:bodyPr/>
          <a:lstStyle/>
          <a:p>
            <a:pPr algn="ctr"/>
            <a:r>
              <a:rPr lang="pt-BR" sz="48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Competências e habilidades </a:t>
            </a:r>
            <a:endParaRPr lang="pt-BR" sz="4800" b="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772816"/>
            <a:ext cx="8424936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480503"/>
              </p:ext>
            </p:extLst>
          </p:nvPr>
        </p:nvGraphicFramePr>
        <p:xfrm>
          <a:off x="2339752" y="1484784"/>
          <a:ext cx="4752528" cy="37490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75252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Competência III - Selecionar, organizar, relacionar, interpretar dados e informações representados de diferentes formas para tomar decisões e enfrentar situações - problema.</a:t>
                      </a:r>
                    </a:p>
                    <a:p>
                      <a:pPr algn="l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Habilidade 20 – Utilizar</a:t>
                      </a:r>
                      <a:r>
                        <a:rPr lang="pt-BR" sz="1800" baseline="0" dirty="0" smtClean="0"/>
                        <a:t> leis físicas para interpretar processos naturais e tecnológicas que envolvem trocas de calor, mudanças de pressão e densidade ou interações físicas que provoquem movimentos de objetos.</a:t>
                      </a:r>
                      <a:endParaRPr lang="pt-BR" sz="1800" dirty="0" smtClean="0"/>
                    </a:p>
                    <a:p>
                      <a:pPr algn="l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4116">
        <p14:pan dir="u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624736" cy="720080"/>
          </a:xfrm>
        </p:spPr>
        <p:txBody>
          <a:bodyPr/>
          <a:lstStyle/>
          <a:p>
            <a:pPr algn="ctr"/>
            <a:r>
              <a:rPr lang="pt-BR" sz="4800" b="0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Mapa Conceitual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27584" y="3492338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Yasmim Mattos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23528" y="3356992"/>
            <a:ext cx="1440160" cy="80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Aluna: Yasmim Mattos </a:t>
            </a:r>
            <a:endParaRPr lang="pt-BR" dirty="0"/>
          </a:p>
        </p:txBody>
      </p:sp>
      <p:cxnSp>
        <p:nvCxnSpPr>
          <p:cNvPr id="7" name="Conector reto 6"/>
          <p:cNvCxnSpPr>
            <a:stCxn id="4" idx="3"/>
          </p:cNvCxnSpPr>
          <p:nvPr/>
        </p:nvCxnSpPr>
        <p:spPr>
          <a:xfrm>
            <a:off x="1763688" y="3757972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2207746" y="3289920"/>
            <a:ext cx="151216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Enem 2015</a:t>
            </a:r>
          </a:p>
          <a:p>
            <a:pPr algn="ctr"/>
            <a:r>
              <a:rPr lang="pt-BR" sz="1600" dirty="0" smtClean="0"/>
              <a:t>Questão 52</a:t>
            </a:r>
          </a:p>
          <a:p>
            <a:pPr algn="ctr"/>
            <a:r>
              <a:rPr lang="pt-BR" sz="1600" dirty="0" smtClean="0"/>
              <a:t>Prova Amarela</a:t>
            </a:r>
            <a:endParaRPr lang="pt-BR" sz="1600" dirty="0"/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2843808" y="1448780"/>
            <a:ext cx="0" cy="1908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843808" y="1458182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3455876" y="1134146"/>
            <a:ext cx="1080120" cy="422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Internet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843808" y="1134146"/>
            <a:ext cx="756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Meio </a:t>
            </a:r>
            <a:endParaRPr lang="pt-BR" sz="1600" dirty="0"/>
          </a:p>
        </p:txBody>
      </p:sp>
      <p:cxnSp>
        <p:nvCxnSpPr>
          <p:cNvPr id="17" name="Conector reto 16"/>
          <p:cNvCxnSpPr/>
          <p:nvPr/>
        </p:nvCxnSpPr>
        <p:spPr>
          <a:xfrm flipV="1">
            <a:off x="3131840" y="2204864"/>
            <a:ext cx="0" cy="1044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131840" y="2215467"/>
            <a:ext cx="899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de cantos arredondados 19"/>
          <p:cNvSpPr/>
          <p:nvPr/>
        </p:nvSpPr>
        <p:spPr>
          <a:xfrm>
            <a:off x="3923928" y="1821206"/>
            <a:ext cx="1235126" cy="609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Site do MEC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059832" y="1920231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Pesquisa</a:t>
            </a:r>
            <a:endParaRPr lang="pt-BR" sz="1600" dirty="0"/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3419872" y="2852936"/>
            <a:ext cx="0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3419872" y="2852936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3383283" y="257831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Fonte</a:t>
            </a:r>
            <a:endParaRPr lang="pt-BR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3995935" y="2608419"/>
            <a:ext cx="1163119" cy="532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Wikifisica.com</a:t>
            </a:r>
            <a:endParaRPr lang="pt-BR" dirty="0"/>
          </a:p>
        </p:txBody>
      </p:sp>
      <p:cxnSp>
        <p:nvCxnSpPr>
          <p:cNvPr id="38" name="Conector reto 37"/>
          <p:cNvCxnSpPr/>
          <p:nvPr/>
        </p:nvCxnSpPr>
        <p:spPr>
          <a:xfrm>
            <a:off x="3683502" y="368478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3706911" y="3388640"/>
            <a:ext cx="10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Domínio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0" name="Retângulo de cantos arredondados 39"/>
          <p:cNvSpPr/>
          <p:nvPr/>
        </p:nvSpPr>
        <p:spPr>
          <a:xfrm>
            <a:off x="4566961" y="3450840"/>
            <a:ext cx="1631072" cy="550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Competência III</a:t>
            </a:r>
          </a:p>
          <a:p>
            <a:pPr algn="ctr"/>
            <a:r>
              <a:rPr lang="pt-BR" sz="1600" dirty="0" smtClean="0"/>
              <a:t>Habilidade 2 </a:t>
            </a:r>
            <a:endParaRPr lang="pt-BR" sz="1600" dirty="0"/>
          </a:p>
        </p:txBody>
      </p:sp>
      <p:cxnSp>
        <p:nvCxnSpPr>
          <p:cNvPr id="55" name="Conector reto 54"/>
          <p:cNvCxnSpPr/>
          <p:nvPr/>
        </p:nvCxnSpPr>
        <p:spPr>
          <a:xfrm>
            <a:off x="3502897" y="4534381"/>
            <a:ext cx="1225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/>
          <p:cNvSpPr txBox="1"/>
          <p:nvPr/>
        </p:nvSpPr>
        <p:spPr>
          <a:xfrm>
            <a:off x="3490888" y="4226024"/>
            <a:ext cx="147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Ferramentas </a:t>
            </a:r>
            <a:endParaRPr lang="pt-BR" sz="1600" dirty="0"/>
          </a:p>
        </p:txBody>
      </p:sp>
      <p:sp>
        <p:nvSpPr>
          <p:cNvPr id="58" name="Retângulo de cantos arredondados 57"/>
          <p:cNvSpPr/>
          <p:nvPr/>
        </p:nvSpPr>
        <p:spPr>
          <a:xfrm>
            <a:off x="4729986" y="4409436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Computador </a:t>
            </a:r>
            <a:endParaRPr lang="pt-BR" dirty="0"/>
          </a:p>
        </p:txBody>
      </p:sp>
      <p:cxnSp>
        <p:nvCxnSpPr>
          <p:cNvPr id="60" name="Conector reto 59"/>
          <p:cNvCxnSpPr/>
          <p:nvPr/>
        </p:nvCxnSpPr>
        <p:spPr>
          <a:xfrm>
            <a:off x="4981032" y="476947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6084168" y="4757090"/>
            <a:ext cx="0" cy="551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de cantos arredondados 63"/>
          <p:cNvSpPr/>
          <p:nvPr/>
        </p:nvSpPr>
        <p:spPr>
          <a:xfrm>
            <a:off x="4157773" y="5273532"/>
            <a:ext cx="119212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Microfone</a:t>
            </a:r>
            <a:endParaRPr lang="pt-BR" sz="1600" dirty="0"/>
          </a:p>
        </p:txBody>
      </p:sp>
      <p:sp>
        <p:nvSpPr>
          <p:cNvPr id="65" name="Retângulo de cantos arredondados 64"/>
          <p:cNvSpPr/>
          <p:nvPr/>
        </p:nvSpPr>
        <p:spPr>
          <a:xfrm>
            <a:off x="5518434" y="5273532"/>
            <a:ext cx="1128719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Power Point</a:t>
            </a:r>
            <a:endParaRPr lang="pt-BR" sz="1600" dirty="0"/>
          </a:p>
        </p:txBody>
      </p:sp>
      <p:cxnSp>
        <p:nvCxnSpPr>
          <p:cNvPr id="68" name="Conector reto 67"/>
          <p:cNvCxnSpPr/>
          <p:nvPr/>
        </p:nvCxnSpPr>
        <p:spPr>
          <a:xfrm flipH="1">
            <a:off x="3838854" y="5021504"/>
            <a:ext cx="1142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5159768" y="5032594"/>
            <a:ext cx="92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3838854" y="4757090"/>
            <a:ext cx="1357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Acessórios </a:t>
            </a:r>
            <a:endParaRPr lang="pt-BR" sz="1600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5159055" y="4776125"/>
            <a:ext cx="106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Software</a:t>
            </a:r>
          </a:p>
        </p:txBody>
      </p:sp>
      <p:sp>
        <p:nvSpPr>
          <p:cNvPr id="76" name="Retângulo de cantos arredondados 75"/>
          <p:cNvSpPr/>
          <p:nvPr/>
        </p:nvSpPr>
        <p:spPr>
          <a:xfrm>
            <a:off x="6372200" y="1201368"/>
            <a:ext cx="2448272" cy="2114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Objetivo: Estudar para o ENEM com uma metodologia diferenciada, aprendendo e relembrando matéria, utilizando questões anteriores do Enem.</a:t>
            </a:r>
            <a:endParaRPr lang="pt-BR" sz="1600" dirty="0"/>
          </a:p>
        </p:txBody>
      </p:sp>
      <p:cxnSp>
        <p:nvCxnSpPr>
          <p:cNvPr id="78" name="Conector reto 77"/>
          <p:cNvCxnSpPr>
            <a:stCxn id="14" idx="3"/>
          </p:cNvCxnSpPr>
          <p:nvPr/>
        </p:nvCxnSpPr>
        <p:spPr>
          <a:xfrm>
            <a:off x="4535996" y="1345469"/>
            <a:ext cx="1908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>
            <a:stCxn id="20" idx="3"/>
          </p:cNvCxnSpPr>
          <p:nvPr/>
        </p:nvCxnSpPr>
        <p:spPr>
          <a:xfrm>
            <a:off x="5159054" y="2125869"/>
            <a:ext cx="1213146" cy="28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>
            <a:stCxn id="30" idx="3"/>
          </p:cNvCxnSpPr>
          <p:nvPr/>
        </p:nvCxnSpPr>
        <p:spPr>
          <a:xfrm>
            <a:off x="5159054" y="2874694"/>
            <a:ext cx="1285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>
            <a:off x="6198033" y="3677004"/>
            <a:ext cx="462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 flipV="1">
            <a:off x="6660232" y="3316202"/>
            <a:ext cx="0" cy="360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>
            <a:off x="6170146" y="4624692"/>
            <a:ext cx="778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V="1">
            <a:off x="6948264" y="3317056"/>
            <a:ext cx="0" cy="1327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>
            <a:endCxn id="93" idx="0"/>
          </p:cNvCxnSpPr>
          <p:nvPr/>
        </p:nvCxnSpPr>
        <p:spPr>
          <a:xfrm>
            <a:off x="7956376" y="3316202"/>
            <a:ext cx="0" cy="64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ângulo de cantos arredondados 92"/>
          <p:cNvSpPr/>
          <p:nvPr/>
        </p:nvSpPr>
        <p:spPr>
          <a:xfrm>
            <a:off x="7452320" y="3964870"/>
            <a:ext cx="1008112" cy="345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PodCast</a:t>
            </a:r>
            <a:endParaRPr lang="pt-BR" dirty="0"/>
          </a:p>
        </p:txBody>
      </p:sp>
      <p:cxnSp>
        <p:nvCxnSpPr>
          <p:cNvPr id="95" name="Conector reto 94"/>
          <p:cNvCxnSpPr>
            <a:stCxn id="93" idx="2"/>
          </p:cNvCxnSpPr>
          <p:nvPr/>
        </p:nvCxnSpPr>
        <p:spPr>
          <a:xfrm>
            <a:off x="7956376" y="4310026"/>
            <a:ext cx="0" cy="343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de cantos arredondados 95"/>
          <p:cNvSpPr/>
          <p:nvPr/>
        </p:nvSpPr>
        <p:spPr>
          <a:xfrm>
            <a:off x="7092280" y="4653303"/>
            <a:ext cx="1835696" cy="831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Estudando para o Enem de Forma invertida</a:t>
            </a:r>
            <a:endParaRPr lang="pt-BR" dirty="0"/>
          </a:p>
        </p:txBody>
      </p:sp>
      <p:cxnSp>
        <p:nvCxnSpPr>
          <p:cNvPr id="98" name="Conector reto 97"/>
          <p:cNvCxnSpPr/>
          <p:nvPr/>
        </p:nvCxnSpPr>
        <p:spPr>
          <a:xfrm>
            <a:off x="7956376" y="3677004"/>
            <a:ext cx="9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aixaDeTexto 98"/>
          <p:cNvSpPr txBox="1"/>
          <p:nvPr/>
        </p:nvSpPr>
        <p:spPr>
          <a:xfrm>
            <a:off x="7978359" y="335699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Estratégia </a:t>
            </a:r>
            <a:endParaRPr lang="pt-BR" sz="1600" dirty="0"/>
          </a:p>
        </p:txBody>
      </p:sp>
      <p:cxnSp>
        <p:nvCxnSpPr>
          <p:cNvPr id="101" name="Conector reto 100"/>
          <p:cNvCxnSpPr/>
          <p:nvPr/>
        </p:nvCxnSpPr>
        <p:spPr>
          <a:xfrm>
            <a:off x="3502897" y="4177777"/>
            <a:ext cx="0" cy="376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3827">
        <p14:pan dir="u"/>
      </p:transition>
    </mc:Choice>
    <mc:Fallback xmlns="">
      <p:transition spd="slow" advTm="103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47"/>
            <a:ext cx="8064896" cy="1143000"/>
          </a:xfrm>
        </p:spPr>
        <p:txBody>
          <a:bodyPr/>
          <a:lstStyle/>
          <a:p>
            <a:pPr algn="ctr"/>
            <a:r>
              <a:rPr lang="pt-BR" sz="48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Trabalho Mecânico</a:t>
            </a:r>
            <a:endParaRPr lang="pt-BR" sz="4800" b="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2776"/>
            <a:ext cx="8640960" cy="5256584"/>
          </a:xfrm>
        </p:spPr>
        <p:txBody>
          <a:bodyPr>
            <a:normAutofit fontScale="92500" lnSpcReduction="10000"/>
          </a:bodyPr>
          <a:lstStyle/>
          <a:p>
            <a:r>
              <a:rPr lang="pt-BR" sz="1400" dirty="0">
                <a:latin typeface="Arial" pitchFamily="34" charset="0"/>
                <a:cs typeface="Arial" pitchFamily="34" charset="0"/>
              </a:rPr>
              <a:t>Na Física,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trabalho mecânico é definido como a relação entre a força (F) aplicada sobre um corpo e o deslocamento (d) sofrido por ele</a:t>
            </a: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>
                <a:latin typeface="Arial" pitchFamily="34" charset="0"/>
                <a:cs typeface="Arial" pitchFamily="34" charset="0"/>
              </a:rPr>
              <a:t>A unidade de Trabalho no SI é o Joule (J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Trabalho mecânico é a energia transferida para um sistema pela aplicação de uma força ou momento de força sobre o sistema ao longo de determinado percurso ou movimento de rotação.</a:t>
            </a:r>
          </a:p>
          <a:p>
            <a:r>
              <a:rPr lang="pt-BR" sz="1400" dirty="0">
                <a:latin typeface="Arial" pitchFamily="34" charset="0"/>
                <a:cs typeface="Arial" pitchFamily="34" charset="0"/>
              </a:rPr>
              <a:t>No movimento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retilíneo,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o trabalho é simplesmente calculado pelo produto da força resultante pelo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deslocamento</a:t>
            </a:r>
          </a:p>
          <a:p>
            <a:pPr marL="0" indent="0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800" dirty="0" smtClean="0">
                <a:latin typeface="Arial" pitchFamily="34" charset="0"/>
                <a:cs typeface="Arial" pitchFamily="34" charset="0"/>
              </a:rPr>
              <a:t>Teorema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da Energia Cinética</a:t>
            </a:r>
          </a:p>
          <a:p>
            <a:pPr algn="ctr"/>
            <a:endParaRPr lang="pt-BR" sz="1800" dirty="0">
              <a:latin typeface="Arial" pitchFamily="34" charset="0"/>
              <a:cs typeface="Arial" pitchFamily="34" charset="0"/>
            </a:endParaRPr>
          </a:p>
          <a:p>
            <a:r>
              <a:rPr lang="pt-BR" sz="1400" dirty="0">
                <a:latin typeface="Arial" pitchFamily="34" charset="0"/>
                <a:cs typeface="Arial" pitchFamily="34" charset="0"/>
              </a:rPr>
              <a:t>O Teorema da Energia Cinética (TEC) diz que:</a:t>
            </a:r>
          </a:p>
          <a:p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 "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O trabalho total das forças atuantes numa partícula é igual à variação da energia cinética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dessa partícula.“ </a:t>
            </a:r>
          </a:p>
          <a:p>
            <a:pPr marL="0" indent="0">
              <a:buNone/>
            </a:pP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OBS: Energia Cinética é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a energia ligada ao movimento dos corpos. Resulta da transferência de energia do sistema que põe o corpo em movimento.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31" y="5157192"/>
            <a:ext cx="1554857" cy="52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5621">
        <p14:pan dir="u"/>
      </p:transition>
    </mc:Choice>
    <mc:Fallback xmlns="">
      <p:transition spd="slow" advTm="155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27032" cy="1143000"/>
          </a:xfrm>
        </p:spPr>
        <p:txBody>
          <a:bodyPr/>
          <a:lstStyle/>
          <a:p>
            <a:pPr algn="ctr"/>
            <a:r>
              <a:rPr lang="pt-BR" sz="54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Questão</a:t>
            </a:r>
            <a:r>
              <a:rPr lang="pt-BR" sz="48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pt-BR" sz="44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ENEM 2015 - 52 </a:t>
            </a:r>
            <a:endParaRPr lang="pt-BR" sz="4400" b="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484784"/>
            <a:ext cx="8219256" cy="49685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Uma análise criteriosa do desempenho de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Usain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Bolt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na quebra do recorde mundial dos 100 metros rasos mostrou que, apesar de ser o último dos corredores a reagir ao tiro e iniciar a corrida, seus primeiros 30 metros foram os mais velozes já feitos em um recorde mundial, cruzando essa marca em 3,78 segundos. Até se colocar com o corpo reto, foram 13 passadas, mostrando sua potência durante a aceleração, o momento mais importante da corrida. Ao final desse percurso,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Bolt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havia atingido a velocidade máxima de 12m/s.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Disponível em: http://esporte.uol.com.br Acesso em: 5 ago. 2012 (adaptado)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Supondo que a massa desse corredor seja igual a 90kg, o trabalho total realizado nas 13 primeiras passadas é mais próximo de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1400" smtClean="0">
                <a:latin typeface="Arial" pitchFamily="34" charset="0"/>
                <a:cs typeface="Arial" pitchFamily="34" charset="0"/>
              </a:rPr>
              <a:t>a),4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× 102 J.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b) 6,5 × 103 J.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c) 8,6 × 103 J.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d) 1,3 × 104 J.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e) 3,2 × 104 J.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4365103"/>
            <a:ext cx="1836204" cy="220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7861">
        <p14:pan dir="u"/>
      </p:transition>
    </mc:Choice>
    <mc:Fallback xmlns="">
      <p:transition spd="slow" advTm="87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0"/>
            <a:ext cx="7239000" cy="1143000"/>
          </a:xfrm>
        </p:spPr>
        <p:txBody>
          <a:bodyPr/>
          <a:lstStyle/>
          <a:p>
            <a:pPr algn="ctr"/>
            <a:r>
              <a:rPr lang="pt-BR" sz="4800" b="0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Resolução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340768"/>
            <a:ext cx="826135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6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60010">
        <p14:pan dir="u"/>
      </p:transition>
    </mc:Choice>
    <mc:Fallback>
      <p:transition spd="slow" advTm="260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érmico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érmic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rmic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TM01859868[[fn=Térmico]]</Template>
  <TotalTime>459</TotalTime>
  <Words>507</Words>
  <Application>Microsoft Office PowerPoint</Application>
  <PresentationFormat>Apresentação na tela (4:3)</PresentationFormat>
  <Paragraphs>66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térmico</vt:lpstr>
      <vt:lpstr>Estudando para o ENEM de forma invertida  2ª Fase</vt:lpstr>
      <vt:lpstr>Competências e habilidades </vt:lpstr>
      <vt:lpstr>Mapa Conceitual</vt:lpstr>
      <vt:lpstr>Trabalho Mecânico</vt:lpstr>
      <vt:lpstr>Questão: ENEM 2015 - 52 </vt:lpstr>
      <vt:lpstr>Resolução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  2</dc:title>
  <dc:creator>Yasmim Mattos Naitzel Cbral</dc:creator>
  <cp:lastModifiedBy>Yasmim</cp:lastModifiedBy>
  <cp:revision>32</cp:revision>
  <dcterms:created xsi:type="dcterms:W3CDTF">2017-07-21T11:01:15Z</dcterms:created>
  <dcterms:modified xsi:type="dcterms:W3CDTF">2017-07-28T19:16:56Z</dcterms:modified>
</cp:coreProperties>
</file>