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B3FBF-F6F2-463F-A41E-1C9F81BB93E2}" type="datetimeFigureOut">
              <a:rPr lang="pt-BR" smtClean="0"/>
              <a:t>05/05/2017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5B95D-EE82-4B2B-A35C-8A3678B7883A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B3FBF-F6F2-463F-A41E-1C9F81BB93E2}" type="datetimeFigureOut">
              <a:rPr lang="pt-BR" smtClean="0"/>
              <a:t>05/05/2017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5B95D-EE82-4B2B-A35C-8A3678B7883A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B3FBF-F6F2-463F-A41E-1C9F81BB93E2}" type="datetimeFigureOut">
              <a:rPr lang="pt-BR" smtClean="0"/>
              <a:t>05/05/2017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5B95D-EE82-4B2B-A35C-8A3678B7883A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B3FBF-F6F2-463F-A41E-1C9F81BB93E2}" type="datetimeFigureOut">
              <a:rPr lang="pt-BR" smtClean="0"/>
              <a:t>05/05/2017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5B95D-EE82-4B2B-A35C-8A3678B7883A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B3FBF-F6F2-463F-A41E-1C9F81BB93E2}" type="datetimeFigureOut">
              <a:rPr lang="pt-BR" smtClean="0"/>
              <a:t>05/05/2017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5B95D-EE82-4B2B-A35C-8A3678B7883A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B3FBF-F6F2-463F-A41E-1C9F81BB93E2}" type="datetimeFigureOut">
              <a:rPr lang="pt-BR" smtClean="0"/>
              <a:t>05/05/2017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5B95D-EE82-4B2B-A35C-8A3678B7883A}" type="slidenum">
              <a:rPr lang="pt-BR" smtClean="0"/>
              <a:t>‹nº›</a:t>
            </a:fld>
            <a:endParaRPr lang="pt-BR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B3FBF-F6F2-463F-A41E-1C9F81BB93E2}" type="datetimeFigureOut">
              <a:rPr lang="pt-BR" smtClean="0"/>
              <a:t>05/05/2017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5B95D-EE82-4B2B-A35C-8A3678B7883A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B3FBF-F6F2-463F-A41E-1C9F81BB93E2}" type="datetimeFigureOut">
              <a:rPr lang="pt-BR" smtClean="0"/>
              <a:t>05/05/2017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5B95D-EE82-4B2B-A35C-8A3678B7883A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B3FBF-F6F2-463F-A41E-1C9F81BB93E2}" type="datetimeFigureOut">
              <a:rPr lang="pt-BR" smtClean="0"/>
              <a:t>05/05/2017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5B95D-EE82-4B2B-A35C-8A3678B7883A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B3FBF-F6F2-463F-A41E-1C9F81BB93E2}" type="datetimeFigureOut">
              <a:rPr lang="pt-BR" smtClean="0"/>
              <a:t>05/05/2017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A25B95D-EE82-4B2B-A35C-8A3678B7883A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B3FBF-F6F2-463F-A41E-1C9F81BB93E2}" type="datetimeFigureOut">
              <a:rPr lang="pt-BR" smtClean="0"/>
              <a:t>05/05/2017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5B95D-EE82-4B2B-A35C-8A3678B7883A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1F4B3FBF-F6F2-463F-A41E-1C9F81BB93E2}" type="datetimeFigureOut">
              <a:rPr lang="pt-BR" smtClean="0"/>
              <a:t>05/05/2017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1A25B95D-EE82-4B2B-A35C-8A3678B7883A}" type="slidenum">
              <a:rPr lang="pt-BR" smtClean="0"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5" Type="http://schemas.openxmlformats.org/officeDocument/2006/relationships/image" Target="../media/image3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.wav"/><Relationship Id="rId1" Type="http://schemas.microsoft.com/office/2007/relationships/media" Target="../media/media5.wav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6.wav"/><Relationship Id="rId1" Type="http://schemas.microsoft.com/office/2007/relationships/media" Target="../media/media6.wav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7.wav"/><Relationship Id="rId1" Type="http://schemas.microsoft.com/office/2007/relationships/media" Target="../media/media7.wav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1622007" y="332656"/>
            <a:ext cx="5966569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pt-BR" sz="4800" cap="none" spc="0" dirty="0" smtClean="0">
                <a:ln/>
                <a:solidFill>
                  <a:schemeClr val="accent3"/>
                </a:solidFill>
                <a:effectLst>
                  <a:reflection blurRad="6350" stA="55000" endA="300" endPos="45500" dir="5400000" sy="-100000" algn="bl" rotWithShape="0"/>
                </a:effectLst>
                <a:latin typeface="Bernard MT Condensed" panose="02050806060905020404" pitchFamily="18" charset="0"/>
              </a:rPr>
              <a:t>ESTUDANDO PARA O ENEM</a:t>
            </a:r>
          </a:p>
          <a:p>
            <a:pPr algn="ctr"/>
            <a:r>
              <a:rPr lang="pt-BR" sz="4800" dirty="0" smtClean="0">
                <a:ln/>
                <a:solidFill>
                  <a:schemeClr val="accent3"/>
                </a:solidFill>
                <a:effectLst>
                  <a:reflection blurRad="6350" stA="55000" endA="300" endPos="45500" dir="5400000" sy="-100000" algn="bl" rotWithShape="0"/>
                </a:effectLst>
                <a:latin typeface="Bernard MT Condensed" panose="02050806060905020404" pitchFamily="18" charset="0"/>
              </a:rPr>
              <a:t>DE FORMA INVERTIDA</a:t>
            </a:r>
            <a:endParaRPr lang="pt-BR" sz="4800" cap="none" spc="0" dirty="0">
              <a:ln/>
              <a:solidFill>
                <a:schemeClr val="accent3"/>
              </a:solidFill>
              <a:effectLst>
                <a:reflection blurRad="6350" stA="55000" endA="300" endPos="45500" dir="5400000" sy="-100000" algn="bl" rotWithShape="0"/>
              </a:effectLst>
              <a:latin typeface="Bernard MT Condensed" panose="02050806060905020404" pitchFamily="18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1202148" y="2132856"/>
            <a:ext cx="65226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t-BR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ernard MT Condensed" panose="02050806060905020404" pitchFamily="18" charset="0"/>
              </a:rPr>
              <a:t>Cinemática : Velocidade</a:t>
            </a:r>
            <a:endParaRPr lang="pt-BR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ernard MT Condensed" panose="02050806060905020404" pitchFamily="18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1622007" y="3356992"/>
            <a:ext cx="5682966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pt-BR" sz="4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</a:rPr>
              <a:t>ENEM: 2012/QUESTÃO: 66</a:t>
            </a:r>
          </a:p>
          <a:p>
            <a:r>
              <a:rPr lang="pt-BR" sz="4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</a:rPr>
              <a:t>EEEFM FILOMENA QUITIBA</a:t>
            </a:r>
            <a:endParaRPr lang="pt-BR" sz="44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nard MT Condensed" panose="02050806060905020404" pitchFamily="18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348158" y="5661248"/>
            <a:ext cx="853310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pt-BR" sz="4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</a:rPr>
              <a:t>NOME: MATHEUS CARVALHO / TURMA: 1º M05</a:t>
            </a:r>
            <a:endParaRPr lang="pt-BR" sz="40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nard MT Condensed" panose="02050806060905020404" pitchFamily="18" charset="0"/>
            </a:endParaRPr>
          </a:p>
        </p:txBody>
      </p:sp>
      <p:pic>
        <p:nvPicPr>
          <p:cNvPr id="10" name="Áudio 9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4452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Tm="16832">
        <p14:flash/>
      </p:transition>
    </mc:Choice>
    <mc:Fallback>
      <p:transition spd="slow" advTm="1683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"/>
                            </p:stCondLst>
                            <p:childTnLst>
                              <p:par>
                                <p:cTn id="13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1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251520" y="1556792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sz="2000" b="1" dirty="0" smtClean="0"/>
              <a:t>Cinemática  é o ramo da física que se ocupa da descrição dos movimentos dos corpos, sem se preocupar com a análise de suas causas .</a:t>
            </a:r>
            <a:endParaRPr lang="pt-BR" sz="2000" b="1" dirty="0"/>
          </a:p>
        </p:txBody>
      </p:sp>
      <p:sp>
        <p:nvSpPr>
          <p:cNvPr id="3" name="Retângulo 2"/>
          <p:cNvSpPr/>
          <p:nvPr/>
        </p:nvSpPr>
        <p:spPr>
          <a:xfrm>
            <a:off x="3490244" y="332656"/>
            <a:ext cx="223009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pt-BR" sz="4800" cap="none" spc="0" dirty="0" smtClean="0">
                <a:ln/>
                <a:solidFill>
                  <a:schemeClr val="accent3"/>
                </a:solidFill>
                <a:effectLst>
                  <a:reflection blurRad="6350" stA="55000" endA="300" endPos="45500" dir="5400000" sy="-100000" algn="bl" rotWithShape="0"/>
                </a:effectLst>
                <a:latin typeface="Bernard MT Condensed" panose="02050806060905020404" pitchFamily="18" charset="0"/>
              </a:rPr>
              <a:t>O que é?</a:t>
            </a:r>
            <a:endParaRPr lang="pt-BR" sz="4800" cap="none" spc="0" dirty="0">
              <a:ln/>
              <a:solidFill>
                <a:schemeClr val="accent3"/>
              </a:solidFill>
              <a:effectLst>
                <a:reflection blurRad="6350" stA="55000" endA="300" endPos="45500" dir="5400000" sy="-100000" algn="bl" rotWithShape="0"/>
              </a:effectLst>
              <a:latin typeface="Bernard MT Condensed" panose="02050806060905020404" pitchFamily="18" charset="0"/>
            </a:endParaRPr>
          </a:p>
        </p:txBody>
      </p:sp>
      <p:pic>
        <p:nvPicPr>
          <p:cNvPr id="4" name="Picture 2" descr="Resultado de imagem para velocidade medi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733138"/>
            <a:ext cx="3803154" cy="2638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Áudio 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0756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20070">
        <p14:flip dir="r"/>
      </p:transition>
    </mc:Choice>
    <mc:Fallback>
      <p:transition spd="slow" advTm="2007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2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675649" y="332656"/>
            <a:ext cx="585929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pt-BR" sz="4800" cap="none" spc="0" dirty="0" smtClean="0">
                <a:ln/>
                <a:solidFill>
                  <a:schemeClr val="accent3"/>
                </a:solidFill>
                <a:effectLst>
                  <a:reflection blurRad="6350" stA="55000" endA="300" endPos="45500" dir="5400000" sy="-100000" algn="bl" rotWithShape="0"/>
                </a:effectLst>
                <a:latin typeface="Bernard MT Condensed" panose="02050806060905020404" pitchFamily="18" charset="0"/>
              </a:rPr>
              <a:t>ENEM 2012 – Questão 66</a:t>
            </a:r>
            <a:endParaRPr lang="pt-BR" sz="4800" cap="none" spc="0" dirty="0">
              <a:ln/>
              <a:solidFill>
                <a:schemeClr val="accent3"/>
              </a:solidFill>
              <a:effectLst>
                <a:reflection blurRad="6350" stA="55000" endA="300" endPos="45500" dir="5400000" sy="-100000" algn="bl" rotWithShape="0"/>
              </a:effectLst>
              <a:latin typeface="Bernard MT Condensed" panose="02050806060905020404" pitchFamily="18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788873" y="1340768"/>
            <a:ext cx="7632848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900" b="1" dirty="0" smtClean="0"/>
              <a:t>Uma empresa de transportes precisa efetuar a entrega de uma encomenda o mais breve possível. Para tanto, a equipe de logística analisa o trajeto desde a empresa até o local da entrega. Ela verifica que o trajeto apresenta dois trechos de distâncias diferentes e velocidades máximas permitidas diferentes. No primeiro trecho, a velocidade máxima permitida é de 80 km/h e a distância a ser percorrida é de 80 km. No segundo trecho, cujo comprimento vale 60 km, a velocidade máxima permitida é 120 km/h. </a:t>
            </a:r>
          </a:p>
          <a:p>
            <a:pPr algn="just"/>
            <a:r>
              <a:rPr lang="pt-BR" sz="1900" b="1" dirty="0" smtClean="0"/>
              <a:t>Supondo que as condições de trânsito sejam favoráveis para que o veículo da empresa ande continuamente na velocidade máxima permitida, qual será o tempo necessário, em horas, para a realização da entrega?</a:t>
            </a:r>
            <a:endParaRPr lang="pt-BR" sz="1900" b="1" dirty="0"/>
          </a:p>
        </p:txBody>
      </p:sp>
      <p:pic>
        <p:nvPicPr>
          <p:cNvPr id="6" name="Áudio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41201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Tm="53204">
        <p14:vortex dir="r"/>
      </p:transition>
    </mc:Choice>
    <mc:Fallback>
      <p:transition spd="slow" advTm="5320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"/>
                            </p:stCondLst>
                            <p:childTnLst>
                              <p:par>
                                <p:cTn id="1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323528" y="1196752"/>
            <a:ext cx="316835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4800" b="1" dirty="0" smtClean="0"/>
              <a:t>a) 0,7 </a:t>
            </a:r>
          </a:p>
          <a:p>
            <a:r>
              <a:rPr lang="pt-BR" sz="4800" b="1" dirty="0" smtClean="0"/>
              <a:t>b) 1,4</a:t>
            </a:r>
          </a:p>
          <a:p>
            <a:r>
              <a:rPr lang="pt-BR" sz="4800" b="1" dirty="0" smtClean="0"/>
              <a:t>c) 1,5 </a:t>
            </a:r>
          </a:p>
          <a:p>
            <a:r>
              <a:rPr lang="pt-BR" sz="4800" b="1" dirty="0" smtClean="0"/>
              <a:t>d) 2,0 </a:t>
            </a:r>
          </a:p>
          <a:p>
            <a:r>
              <a:rPr lang="pt-BR" sz="4800" b="1" dirty="0" smtClean="0"/>
              <a:t>e) 3,0</a:t>
            </a:r>
            <a:endParaRPr lang="pt-BR" sz="4800" b="1" dirty="0"/>
          </a:p>
        </p:txBody>
      </p:sp>
      <p:sp>
        <p:nvSpPr>
          <p:cNvPr id="3" name="Retângulo 2"/>
          <p:cNvSpPr/>
          <p:nvPr/>
        </p:nvSpPr>
        <p:spPr>
          <a:xfrm>
            <a:off x="3115149" y="332656"/>
            <a:ext cx="298030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pt-BR" sz="4800" cap="none" spc="0" dirty="0" smtClean="0">
                <a:ln/>
                <a:solidFill>
                  <a:schemeClr val="accent3"/>
                </a:solidFill>
                <a:effectLst>
                  <a:reflection blurRad="6350" stA="55000" endA="300" endPos="45500" dir="5400000" sy="-100000" algn="bl" rotWithShape="0"/>
                </a:effectLst>
                <a:latin typeface="Bernard MT Condensed" panose="02050806060905020404" pitchFamily="18" charset="0"/>
              </a:rPr>
              <a:t>Alternativas</a:t>
            </a:r>
            <a:endParaRPr lang="pt-BR" sz="4800" cap="none" spc="0" dirty="0">
              <a:ln/>
              <a:solidFill>
                <a:schemeClr val="accent3"/>
              </a:solidFill>
              <a:effectLst>
                <a:reflection blurRad="6350" stA="55000" endA="300" endPos="45500" dir="5400000" sy="-100000" algn="bl" rotWithShape="0"/>
              </a:effectLst>
              <a:latin typeface="Bernard MT Condensed" panose="02050806060905020404" pitchFamily="18" charset="0"/>
            </a:endParaRPr>
          </a:p>
        </p:txBody>
      </p:sp>
      <p:pic>
        <p:nvPicPr>
          <p:cNvPr id="6" name="Áudio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0238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469">
        <p14:glitter pattern="hexagon"/>
      </p:transition>
    </mc:Choice>
    <mc:Fallback>
      <p:transition spd="slow" advTm="946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"/>
                            </p:stCondLst>
                            <p:childTnLst>
                              <p:par>
                                <p:cTn id="13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288032" y="1415393"/>
            <a:ext cx="86764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 smtClean="0"/>
              <a:t>Como o trajeto é dividido em dois trechos, a análise deve ser feita separadamente:</a:t>
            </a:r>
            <a:endParaRPr lang="pt-BR" b="1" dirty="0"/>
          </a:p>
        </p:txBody>
      </p:sp>
      <p:sp>
        <p:nvSpPr>
          <p:cNvPr id="3" name="Retângulo 2"/>
          <p:cNvSpPr/>
          <p:nvPr/>
        </p:nvSpPr>
        <p:spPr>
          <a:xfrm>
            <a:off x="3313923" y="332656"/>
            <a:ext cx="258275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pt-BR" sz="4800" cap="none" spc="0" dirty="0" smtClean="0">
                <a:ln/>
                <a:solidFill>
                  <a:schemeClr val="accent3"/>
                </a:solidFill>
                <a:effectLst>
                  <a:reflection blurRad="6350" stA="55000" endA="300" endPos="45500" dir="5400000" sy="-100000" algn="bl" rotWithShape="0"/>
                </a:effectLst>
                <a:latin typeface="Bernard MT Condensed" panose="02050806060905020404" pitchFamily="18" charset="0"/>
              </a:rPr>
              <a:t>Resolução</a:t>
            </a:r>
            <a:endParaRPr lang="pt-BR" sz="4800" cap="none" spc="0" dirty="0">
              <a:ln/>
              <a:solidFill>
                <a:schemeClr val="accent3"/>
              </a:solidFill>
              <a:effectLst>
                <a:reflection blurRad="6350" stA="55000" endA="300" endPos="45500" dir="5400000" sy="-100000" algn="bl" rotWithShape="0"/>
              </a:effectLst>
              <a:latin typeface="Bernard MT Condensed" panose="020508060609050204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6726" y="2132856"/>
            <a:ext cx="6090818" cy="42484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6" name="Áudio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67870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33112">
        <p14:ripple/>
      </p:transition>
    </mc:Choice>
    <mc:Fallback>
      <p:transition spd="slow" advTm="3311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323528" y="1196752"/>
            <a:ext cx="316835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4800" b="1" dirty="0" smtClean="0"/>
              <a:t>a) 0,7 </a:t>
            </a:r>
          </a:p>
          <a:p>
            <a:r>
              <a:rPr lang="pt-BR" sz="4800" b="1" dirty="0" smtClean="0"/>
              <a:t>b) 1,4</a:t>
            </a:r>
          </a:p>
          <a:p>
            <a:r>
              <a:rPr lang="pt-BR" sz="4800" b="1" dirty="0" smtClean="0"/>
              <a:t>c) 1,5 </a:t>
            </a:r>
          </a:p>
          <a:p>
            <a:r>
              <a:rPr lang="pt-BR" sz="4800" b="1" dirty="0" smtClean="0"/>
              <a:t>d) 2,0 </a:t>
            </a:r>
          </a:p>
          <a:p>
            <a:r>
              <a:rPr lang="pt-BR" sz="4800" b="1" dirty="0" smtClean="0"/>
              <a:t>e) 3,0</a:t>
            </a:r>
            <a:endParaRPr lang="pt-BR" sz="4800" b="1" dirty="0"/>
          </a:p>
        </p:txBody>
      </p:sp>
      <p:sp>
        <p:nvSpPr>
          <p:cNvPr id="3" name="Retângulo 2"/>
          <p:cNvSpPr/>
          <p:nvPr/>
        </p:nvSpPr>
        <p:spPr>
          <a:xfrm>
            <a:off x="3115149" y="332656"/>
            <a:ext cx="298030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pt-BR" sz="4800" cap="none" spc="0" dirty="0" smtClean="0">
                <a:ln/>
                <a:solidFill>
                  <a:schemeClr val="accent3"/>
                </a:solidFill>
                <a:effectLst>
                  <a:reflection blurRad="6350" stA="55000" endA="300" endPos="45500" dir="5400000" sy="-100000" algn="bl" rotWithShape="0"/>
                </a:effectLst>
                <a:latin typeface="Bernard MT Condensed" panose="02050806060905020404" pitchFamily="18" charset="0"/>
              </a:rPr>
              <a:t>Alternativas</a:t>
            </a:r>
            <a:endParaRPr lang="pt-BR" sz="4800" cap="none" spc="0" dirty="0">
              <a:ln/>
              <a:solidFill>
                <a:schemeClr val="accent3"/>
              </a:solidFill>
              <a:effectLst>
                <a:reflection blurRad="6350" stA="55000" endA="300" endPos="45500" dir="5400000" sy="-100000" algn="bl" rotWithShape="0"/>
              </a:effectLst>
              <a:latin typeface="Bernard MT Condensed" panose="02050806060905020404" pitchFamily="18" charset="0"/>
            </a:endParaRPr>
          </a:p>
        </p:txBody>
      </p:sp>
      <p:sp>
        <p:nvSpPr>
          <p:cNvPr id="4" name="Seta para a esquerda 3"/>
          <p:cNvSpPr/>
          <p:nvPr/>
        </p:nvSpPr>
        <p:spPr>
          <a:xfrm>
            <a:off x="2483768" y="2673402"/>
            <a:ext cx="4752528" cy="864096"/>
          </a:xfrm>
          <a:prstGeom prst="leftArrow">
            <a:avLst>
              <a:gd name="adj1" fmla="val 24501"/>
              <a:gd name="adj2" fmla="val 50000"/>
            </a:avLst>
          </a:prstGeom>
          <a:solidFill>
            <a:srgbClr val="00B0F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00B0F0"/>
              </a:solidFill>
            </a:endParaRPr>
          </a:p>
        </p:txBody>
      </p:sp>
      <p:pic>
        <p:nvPicPr>
          <p:cNvPr id="7" name="Áudio 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24945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Tm="6979">
        <p14:flash/>
      </p:transition>
    </mc:Choice>
    <mc:Fallback>
      <p:transition spd="slow" advTm="697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1622007" y="332656"/>
            <a:ext cx="5966569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pt-BR" sz="4800" cap="none" spc="0" dirty="0" smtClean="0">
                <a:ln/>
                <a:solidFill>
                  <a:schemeClr val="accent3"/>
                </a:solidFill>
                <a:effectLst>
                  <a:reflection blurRad="6350" stA="55000" endA="300" endPos="45500" dir="5400000" sy="-100000" algn="bl" rotWithShape="0"/>
                </a:effectLst>
                <a:latin typeface="Bernard MT Condensed" panose="02050806060905020404" pitchFamily="18" charset="0"/>
              </a:rPr>
              <a:t>ESTUDANDO PARA O ENEM</a:t>
            </a:r>
          </a:p>
          <a:p>
            <a:pPr algn="ctr"/>
            <a:r>
              <a:rPr lang="pt-BR" sz="4800" dirty="0" smtClean="0">
                <a:ln/>
                <a:solidFill>
                  <a:schemeClr val="accent3"/>
                </a:solidFill>
                <a:effectLst>
                  <a:reflection blurRad="6350" stA="55000" endA="300" endPos="45500" dir="5400000" sy="-100000" algn="bl" rotWithShape="0"/>
                </a:effectLst>
                <a:latin typeface="Bernard MT Condensed" panose="02050806060905020404" pitchFamily="18" charset="0"/>
              </a:rPr>
              <a:t>DE FORMA INVERTIDA</a:t>
            </a:r>
            <a:endParaRPr lang="pt-BR" sz="4800" cap="none" spc="0" dirty="0">
              <a:ln/>
              <a:solidFill>
                <a:schemeClr val="accent3"/>
              </a:solidFill>
              <a:effectLst>
                <a:reflection blurRad="6350" stA="55000" endA="300" endPos="45500" dir="5400000" sy="-100000" algn="bl" rotWithShape="0"/>
              </a:effectLst>
              <a:latin typeface="Bernard MT Condensed" panose="02050806060905020404" pitchFamily="18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1202148" y="2132856"/>
            <a:ext cx="65226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t-BR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ernard MT Condensed" panose="02050806060905020404" pitchFamily="18" charset="0"/>
              </a:rPr>
              <a:t>Cinemática : Velocidade</a:t>
            </a:r>
            <a:endParaRPr lang="pt-BR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ernard MT Condensed" panose="02050806060905020404" pitchFamily="18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1622007" y="3356992"/>
            <a:ext cx="5682966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pt-BR" sz="4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</a:rPr>
              <a:t>ENEM: 2012/QUESTÃO: 66</a:t>
            </a:r>
          </a:p>
          <a:p>
            <a:r>
              <a:rPr lang="pt-BR" sz="4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</a:rPr>
              <a:t>EEEFM FILOMENA QUITIBA</a:t>
            </a:r>
            <a:endParaRPr lang="pt-BR" sz="44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nard MT Condensed" panose="02050806060905020404" pitchFamily="18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348158" y="5661248"/>
            <a:ext cx="853310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pt-BR" sz="4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</a:rPr>
              <a:t>NOME: MATHEUS CARVALHO / TURMA: 1º M05</a:t>
            </a:r>
            <a:endParaRPr lang="pt-BR" sz="40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nard MT Condensed" panose="02050806060905020404" pitchFamily="18" charset="0"/>
            </a:endParaRPr>
          </a:p>
        </p:txBody>
      </p:sp>
      <p:pic>
        <p:nvPicPr>
          <p:cNvPr id="8" name="Áudio 7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31715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Tm="4684">
        <p14:switch dir="r"/>
      </p:transition>
    </mc:Choice>
    <mc:Fallback>
      <p:transition spd="slow" advTm="468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Ângulos">
  <a:themeElements>
    <a:clrScheme name="Ângulo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Ângulo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Ângulo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77</TotalTime>
  <Words>267</Words>
  <Application>Microsoft Office PowerPoint</Application>
  <PresentationFormat>Apresentação na tela (4:3)</PresentationFormat>
  <Paragraphs>31</Paragraphs>
  <Slides>7</Slides>
  <Notes>0</Notes>
  <HiddenSlides>0</HiddenSlides>
  <MMClips>7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7</vt:i4>
      </vt:variant>
    </vt:vector>
  </HeadingPairs>
  <TitlesOfParts>
    <vt:vector size="8" baseType="lpstr">
      <vt:lpstr>Ângulos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user</dc:creator>
  <cp:lastModifiedBy>user</cp:lastModifiedBy>
  <cp:revision>8</cp:revision>
  <dcterms:created xsi:type="dcterms:W3CDTF">2017-05-01T17:22:44Z</dcterms:created>
  <dcterms:modified xsi:type="dcterms:W3CDTF">2017-05-05T18:25:29Z</dcterms:modified>
</cp:coreProperties>
</file>