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0B7F5A05-DCD8-4D67-8E84-B0E36E491283}" type="datetimeFigureOut">
              <a:rPr lang="pt-BR" smtClean="0"/>
              <a:pPr/>
              <a:t>09/05/2017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70ABD1A-C506-4A8A-AB3D-2A5D5E3A0BF5}" type="slidenum">
              <a:rPr lang="pt-BR" smtClean="0"/>
              <a:pPr/>
              <a:t>‹nº›</a:t>
            </a:fld>
            <a:endParaRPr lang="pt-BR"/>
          </a:p>
        </p:txBody>
      </p:sp>
    </p:spTree>
    <p:extLst>
      <p:ext uri="{BB962C8B-B14F-4D97-AF65-F5344CB8AC3E}">
        <p14:creationId xmlns:p14="http://schemas.microsoft.com/office/powerpoint/2010/main" xmlns="" val="4057682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B7F5A05-DCD8-4D67-8E84-B0E36E491283}" type="datetimeFigureOut">
              <a:rPr lang="pt-BR" smtClean="0"/>
              <a:pPr/>
              <a:t>09/05/2017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70ABD1A-C506-4A8A-AB3D-2A5D5E3A0BF5}" type="slidenum">
              <a:rPr lang="pt-BR" smtClean="0"/>
              <a:pPr/>
              <a:t>‹nº›</a:t>
            </a:fld>
            <a:endParaRPr lang="pt-BR"/>
          </a:p>
        </p:txBody>
      </p:sp>
    </p:spTree>
    <p:extLst>
      <p:ext uri="{BB962C8B-B14F-4D97-AF65-F5344CB8AC3E}">
        <p14:creationId xmlns:p14="http://schemas.microsoft.com/office/powerpoint/2010/main" xmlns="" val="1465089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B7F5A05-DCD8-4D67-8E84-B0E36E491283}" type="datetimeFigureOut">
              <a:rPr lang="pt-BR" smtClean="0"/>
              <a:pPr/>
              <a:t>09/05/2017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70ABD1A-C506-4A8A-AB3D-2A5D5E3A0BF5}" type="slidenum">
              <a:rPr lang="pt-BR" smtClean="0"/>
              <a:pPr/>
              <a:t>‹nº›</a:t>
            </a:fld>
            <a:endParaRPr lang="pt-BR"/>
          </a:p>
        </p:txBody>
      </p:sp>
    </p:spTree>
    <p:extLst>
      <p:ext uri="{BB962C8B-B14F-4D97-AF65-F5344CB8AC3E}">
        <p14:creationId xmlns:p14="http://schemas.microsoft.com/office/powerpoint/2010/main" xmlns="" val="2521097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B7F5A05-DCD8-4D67-8E84-B0E36E491283}" type="datetimeFigureOut">
              <a:rPr lang="pt-BR" smtClean="0"/>
              <a:pPr/>
              <a:t>09/05/2017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70ABD1A-C506-4A8A-AB3D-2A5D5E3A0BF5}" type="slidenum">
              <a:rPr lang="pt-BR" smtClean="0"/>
              <a:pPr/>
              <a:t>‹nº›</a:t>
            </a:fld>
            <a:endParaRPr lang="pt-BR"/>
          </a:p>
        </p:txBody>
      </p:sp>
    </p:spTree>
    <p:extLst>
      <p:ext uri="{BB962C8B-B14F-4D97-AF65-F5344CB8AC3E}">
        <p14:creationId xmlns:p14="http://schemas.microsoft.com/office/powerpoint/2010/main" xmlns="" val="1315102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0B7F5A05-DCD8-4D67-8E84-B0E36E491283}" type="datetimeFigureOut">
              <a:rPr lang="pt-BR" smtClean="0"/>
              <a:pPr/>
              <a:t>09/05/2017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70ABD1A-C506-4A8A-AB3D-2A5D5E3A0BF5}" type="slidenum">
              <a:rPr lang="pt-BR" smtClean="0"/>
              <a:pPr/>
              <a:t>‹nº›</a:t>
            </a:fld>
            <a:endParaRPr lang="pt-BR"/>
          </a:p>
        </p:txBody>
      </p:sp>
    </p:spTree>
    <p:extLst>
      <p:ext uri="{BB962C8B-B14F-4D97-AF65-F5344CB8AC3E}">
        <p14:creationId xmlns:p14="http://schemas.microsoft.com/office/powerpoint/2010/main" xmlns="" val="4078149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0B7F5A05-DCD8-4D67-8E84-B0E36E491283}" type="datetimeFigureOut">
              <a:rPr lang="pt-BR" smtClean="0"/>
              <a:pPr/>
              <a:t>09/05/2017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70ABD1A-C506-4A8A-AB3D-2A5D5E3A0BF5}" type="slidenum">
              <a:rPr lang="pt-BR" smtClean="0"/>
              <a:pPr/>
              <a:t>‹nº›</a:t>
            </a:fld>
            <a:endParaRPr lang="pt-BR"/>
          </a:p>
        </p:txBody>
      </p:sp>
    </p:spTree>
    <p:extLst>
      <p:ext uri="{BB962C8B-B14F-4D97-AF65-F5344CB8AC3E}">
        <p14:creationId xmlns:p14="http://schemas.microsoft.com/office/powerpoint/2010/main" xmlns="" val="2233299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0B7F5A05-DCD8-4D67-8E84-B0E36E491283}" type="datetimeFigureOut">
              <a:rPr lang="pt-BR" smtClean="0"/>
              <a:pPr/>
              <a:t>09/05/2017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670ABD1A-C506-4A8A-AB3D-2A5D5E3A0BF5}" type="slidenum">
              <a:rPr lang="pt-BR" smtClean="0"/>
              <a:pPr/>
              <a:t>‹nº›</a:t>
            </a:fld>
            <a:endParaRPr lang="pt-BR"/>
          </a:p>
        </p:txBody>
      </p:sp>
    </p:spTree>
    <p:extLst>
      <p:ext uri="{BB962C8B-B14F-4D97-AF65-F5344CB8AC3E}">
        <p14:creationId xmlns:p14="http://schemas.microsoft.com/office/powerpoint/2010/main" xmlns="" val="1099659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0B7F5A05-DCD8-4D67-8E84-B0E36E491283}" type="datetimeFigureOut">
              <a:rPr lang="pt-BR" smtClean="0"/>
              <a:pPr/>
              <a:t>09/05/2017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670ABD1A-C506-4A8A-AB3D-2A5D5E3A0BF5}" type="slidenum">
              <a:rPr lang="pt-BR" smtClean="0"/>
              <a:pPr/>
              <a:t>‹nº›</a:t>
            </a:fld>
            <a:endParaRPr lang="pt-BR"/>
          </a:p>
        </p:txBody>
      </p:sp>
    </p:spTree>
    <p:extLst>
      <p:ext uri="{BB962C8B-B14F-4D97-AF65-F5344CB8AC3E}">
        <p14:creationId xmlns:p14="http://schemas.microsoft.com/office/powerpoint/2010/main" xmlns="" val="74526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0B7F5A05-DCD8-4D67-8E84-B0E36E491283}" type="datetimeFigureOut">
              <a:rPr lang="pt-BR" smtClean="0"/>
              <a:pPr/>
              <a:t>09/05/2017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70ABD1A-C506-4A8A-AB3D-2A5D5E3A0BF5}" type="slidenum">
              <a:rPr lang="pt-BR" smtClean="0"/>
              <a:pPr/>
              <a:t>‹nº›</a:t>
            </a:fld>
            <a:endParaRPr lang="pt-BR"/>
          </a:p>
        </p:txBody>
      </p:sp>
    </p:spTree>
    <p:extLst>
      <p:ext uri="{BB962C8B-B14F-4D97-AF65-F5344CB8AC3E}">
        <p14:creationId xmlns:p14="http://schemas.microsoft.com/office/powerpoint/2010/main" xmlns="" val="716792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0B7F5A05-DCD8-4D67-8E84-B0E36E491283}" type="datetimeFigureOut">
              <a:rPr lang="pt-BR" smtClean="0"/>
              <a:pPr/>
              <a:t>09/05/2017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70ABD1A-C506-4A8A-AB3D-2A5D5E3A0BF5}" type="slidenum">
              <a:rPr lang="pt-BR" smtClean="0"/>
              <a:pPr/>
              <a:t>‹nº›</a:t>
            </a:fld>
            <a:endParaRPr lang="pt-BR"/>
          </a:p>
        </p:txBody>
      </p:sp>
    </p:spTree>
    <p:extLst>
      <p:ext uri="{BB962C8B-B14F-4D97-AF65-F5344CB8AC3E}">
        <p14:creationId xmlns:p14="http://schemas.microsoft.com/office/powerpoint/2010/main" xmlns="" val="1046429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0B7F5A05-DCD8-4D67-8E84-B0E36E491283}" type="datetimeFigureOut">
              <a:rPr lang="pt-BR" smtClean="0"/>
              <a:pPr/>
              <a:t>09/05/2017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70ABD1A-C506-4A8A-AB3D-2A5D5E3A0BF5}" type="slidenum">
              <a:rPr lang="pt-BR" smtClean="0"/>
              <a:pPr/>
              <a:t>‹nº›</a:t>
            </a:fld>
            <a:endParaRPr lang="pt-BR"/>
          </a:p>
        </p:txBody>
      </p:sp>
    </p:spTree>
    <p:extLst>
      <p:ext uri="{BB962C8B-B14F-4D97-AF65-F5344CB8AC3E}">
        <p14:creationId xmlns:p14="http://schemas.microsoft.com/office/powerpoint/2010/main" xmlns="" val="3519278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7F5A05-DCD8-4D67-8E84-B0E36E491283}" type="datetimeFigureOut">
              <a:rPr lang="pt-BR" smtClean="0"/>
              <a:pPr/>
              <a:t>09/05/2017</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BD1A-C506-4A8A-AB3D-2A5D5E3A0BF5}" type="slidenum">
              <a:rPr lang="pt-BR" smtClean="0"/>
              <a:pPr/>
              <a:t>‹nº›</a:t>
            </a:fld>
            <a:endParaRPr lang="pt-BR"/>
          </a:p>
        </p:txBody>
      </p:sp>
    </p:spTree>
    <p:extLst>
      <p:ext uri="{BB962C8B-B14F-4D97-AF65-F5344CB8AC3E}">
        <p14:creationId xmlns:p14="http://schemas.microsoft.com/office/powerpoint/2010/main" xmlns="" val="1544394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2.wav"/><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3.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628801"/>
            <a:ext cx="7772400" cy="1971650"/>
          </a:xfrm>
        </p:spPr>
        <p:txBody>
          <a:bodyPr>
            <a:normAutofit fontScale="90000"/>
          </a:bodyPr>
          <a:lstStyle/>
          <a:p>
            <a:r>
              <a:rPr lang="pt-BR" dirty="0" smtClean="0">
                <a:solidFill>
                  <a:srgbClr val="102766"/>
                </a:solidFill>
              </a:rPr>
              <a:t/>
            </a:r>
            <a:br>
              <a:rPr lang="pt-BR" dirty="0" smtClean="0">
                <a:solidFill>
                  <a:srgbClr val="102766"/>
                </a:solidFill>
              </a:rPr>
            </a:br>
            <a:r>
              <a:rPr lang="pt-BR" dirty="0" smtClean="0">
                <a:solidFill>
                  <a:srgbClr val="102766"/>
                </a:solidFill>
              </a:rPr>
              <a:t>ESTUDANDO </a:t>
            </a:r>
            <a:r>
              <a:rPr lang="pt-BR" dirty="0" smtClean="0">
                <a:solidFill>
                  <a:srgbClr val="102766"/>
                </a:solidFill>
              </a:rPr>
              <a:t>PARA O ENEM </a:t>
            </a:r>
            <a:r>
              <a:rPr lang="pt-BR" dirty="0" smtClean="0">
                <a:solidFill>
                  <a:srgbClr val="102766"/>
                </a:solidFill>
              </a:rPr>
              <a:t>DE FORMA INVERTIDA</a:t>
            </a:r>
            <a:br>
              <a:rPr lang="pt-BR" dirty="0" smtClean="0">
                <a:solidFill>
                  <a:srgbClr val="102766"/>
                </a:solidFill>
              </a:rPr>
            </a:br>
            <a:r>
              <a:rPr lang="pt-BR" dirty="0" smtClean="0">
                <a:solidFill>
                  <a:srgbClr val="102766"/>
                </a:solidFill>
              </a:rPr>
              <a:t> </a:t>
            </a:r>
            <a:br>
              <a:rPr lang="pt-BR" dirty="0" smtClean="0">
                <a:solidFill>
                  <a:srgbClr val="102766"/>
                </a:solidFill>
              </a:rPr>
            </a:br>
            <a:r>
              <a:rPr lang="pt-BR" dirty="0" smtClean="0">
                <a:solidFill>
                  <a:srgbClr val="102766"/>
                </a:solidFill>
              </a:rPr>
              <a:t>CINEMÁTICA: VELOCIDADE MEDIA</a:t>
            </a:r>
            <a:br>
              <a:rPr lang="pt-BR" dirty="0" smtClean="0">
                <a:solidFill>
                  <a:srgbClr val="102766"/>
                </a:solidFill>
              </a:rPr>
            </a:br>
            <a:r>
              <a:rPr lang="pt-BR" dirty="0" smtClean="0">
                <a:solidFill>
                  <a:srgbClr val="102766"/>
                </a:solidFill>
              </a:rPr>
              <a:t/>
            </a:r>
            <a:br>
              <a:rPr lang="pt-BR" dirty="0" smtClean="0">
                <a:solidFill>
                  <a:srgbClr val="102766"/>
                </a:solidFill>
              </a:rPr>
            </a:br>
            <a:r>
              <a:rPr lang="pt-BR" dirty="0" smtClean="0">
                <a:solidFill>
                  <a:srgbClr val="102766"/>
                </a:solidFill>
              </a:rPr>
              <a:t>EEEFM Prof. Filomena </a:t>
            </a:r>
            <a:r>
              <a:rPr lang="pt-BR" dirty="0" err="1" smtClean="0">
                <a:solidFill>
                  <a:srgbClr val="102766"/>
                </a:solidFill>
              </a:rPr>
              <a:t>Q</a:t>
            </a:r>
            <a:r>
              <a:rPr lang="pt-BR" dirty="0" err="1" smtClean="0">
                <a:solidFill>
                  <a:srgbClr val="102766"/>
                </a:solidFill>
              </a:rPr>
              <a:t>uitiba</a:t>
            </a:r>
            <a:r>
              <a:rPr lang="pt-BR" dirty="0" smtClean="0">
                <a:solidFill>
                  <a:srgbClr val="102766"/>
                </a:solidFill>
              </a:rPr>
              <a:t> </a:t>
            </a:r>
            <a:r>
              <a:rPr lang="pt-BR" dirty="0" smtClean="0">
                <a:solidFill>
                  <a:srgbClr val="102766"/>
                </a:solidFill>
              </a:rPr>
              <a:t/>
            </a:r>
            <a:br>
              <a:rPr lang="pt-BR" dirty="0" smtClean="0">
                <a:solidFill>
                  <a:srgbClr val="102766"/>
                </a:solidFill>
              </a:rPr>
            </a:br>
            <a:r>
              <a:rPr lang="pt-BR" dirty="0" smtClean="0">
                <a:solidFill>
                  <a:srgbClr val="102766"/>
                </a:solidFill>
              </a:rPr>
              <a:t>NOME : ADRIAN RIBEIRO</a:t>
            </a:r>
            <a:br>
              <a:rPr lang="pt-BR" dirty="0" smtClean="0">
                <a:solidFill>
                  <a:srgbClr val="102766"/>
                </a:solidFill>
              </a:rPr>
            </a:br>
            <a:r>
              <a:rPr lang="pt-BR" dirty="0" smtClean="0">
                <a:solidFill>
                  <a:srgbClr val="102766"/>
                </a:solidFill>
              </a:rPr>
              <a:t/>
            </a:r>
            <a:br>
              <a:rPr lang="pt-BR" dirty="0" smtClean="0">
                <a:solidFill>
                  <a:srgbClr val="102766"/>
                </a:solidFill>
              </a:rPr>
            </a:br>
            <a:endParaRPr lang="pt-BR" dirty="0"/>
          </a:p>
        </p:txBody>
      </p:sp>
      <p:sp>
        <p:nvSpPr>
          <p:cNvPr id="3" name="Subtítulo 2"/>
          <p:cNvSpPr>
            <a:spLocks noGrp="1"/>
          </p:cNvSpPr>
          <p:nvPr>
            <p:ph type="subTitle" idx="1"/>
          </p:nvPr>
        </p:nvSpPr>
        <p:spPr/>
        <p:txBody>
          <a:bodyPr/>
          <a:lstStyle/>
          <a:p>
            <a:endParaRPr lang="pt-BR" dirty="0" smtClean="0"/>
          </a:p>
          <a:p>
            <a:endParaRPr lang="pt-BR" dirty="0" smtClean="0"/>
          </a:p>
          <a:p>
            <a:r>
              <a:rPr lang="pt-BR" dirty="0" smtClean="0"/>
              <a:t>Questão </a:t>
            </a:r>
            <a:r>
              <a:rPr lang="pt-BR" dirty="0" smtClean="0"/>
              <a:t>72  2012</a:t>
            </a:r>
            <a:endParaRPr lang="pt-BR" dirty="0"/>
          </a:p>
        </p:txBody>
      </p:sp>
      <p:pic>
        <p:nvPicPr>
          <p:cNvPr id="5" name="~PP2043.WAV">
            <a:hlinkClick r:id="" action="ppaction://media"/>
          </p:cNvPr>
          <p:cNvPicPr>
            <a:picLocks noRot="1" noChangeAspect="1"/>
          </p:cNvPicPr>
          <p:nvPr>
            <a:wavAudioFile r:embed="rId1" name="~PP2043.WAV"/>
          </p:nvPr>
        </p:nvPicPr>
        <p:blipFill>
          <a:blip r:embed="rId3"/>
          <a:stretch>
            <a:fillRect/>
          </a:stretch>
        </p:blipFill>
        <p:spPr>
          <a:xfrm>
            <a:off x="8632825" y="6346825"/>
            <a:ext cx="304800" cy="304800"/>
          </a:xfrm>
          <a:prstGeom prst="rect">
            <a:avLst/>
          </a:prstGeom>
        </p:spPr>
      </p:pic>
    </p:spTree>
    <p:extLst>
      <p:ext uri="{BB962C8B-B14F-4D97-AF65-F5344CB8AC3E}">
        <p14:creationId xmlns:p14="http://schemas.microsoft.com/office/powerpoint/2010/main" xmlns="" val="4289575913"/>
      </p:ext>
    </p:extLst>
  </p:cSld>
  <p:clrMapOvr>
    <a:masterClrMapping/>
  </p:clrMapOvr>
  <p:transition spd="slow" advTm="326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99392"/>
            <a:ext cx="8229600" cy="1143000"/>
          </a:xfrm>
        </p:spPr>
        <p:txBody>
          <a:bodyPr>
            <a:normAutofit/>
          </a:bodyPr>
          <a:lstStyle/>
          <a:p>
            <a:r>
              <a:rPr lang="pt-BR" dirty="0" smtClean="0">
                <a:solidFill>
                  <a:prstClr val="black"/>
                </a:solidFill>
              </a:rPr>
              <a:t>Velocidade </a:t>
            </a:r>
            <a:r>
              <a:rPr lang="pt-BR" dirty="0">
                <a:solidFill>
                  <a:prstClr val="black"/>
                </a:solidFill>
              </a:rPr>
              <a:t>escalar média</a:t>
            </a:r>
            <a:endParaRPr lang="pt-BR" dirty="0"/>
          </a:p>
        </p:txBody>
      </p:sp>
      <p:sp>
        <p:nvSpPr>
          <p:cNvPr id="3" name="Espaço Reservado para Conteúdo 2"/>
          <p:cNvSpPr>
            <a:spLocks noGrp="1"/>
          </p:cNvSpPr>
          <p:nvPr>
            <p:ph idx="1"/>
          </p:nvPr>
        </p:nvSpPr>
        <p:spPr>
          <a:xfrm>
            <a:off x="179512" y="836712"/>
            <a:ext cx="8856984" cy="5040559"/>
          </a:xfrm>
        </p:spPr>
        <p:txBody>
          <a:bodyPr>
            <a:normAutofit fontScale="77500" lnSpcReduction="20000"/>
          </a:bodyPr>
          <a:lstStyle/>
          <a:p>
            <a:pPr lvl="0" eaLnBrk="0" fontAlgn="base" hangingPunct="0">
              <a:spcAft>
                <a:spcPct val="0"/>
              </a:spcAft>
              <a:buFont typeface="Arial" charset="0"/>
              <a:buChar char="•"/>
            </a:pPr>
            <a:r>
              <a:rPr lang="pt-BR" sz="1200" dirty="0">
                <a:solidFill>
                  <a:prstClr val="black"/>
                </a:solidFill>
              </a:rPr>
              <a:t>-</a:t>
            </a:r>
            <a:r>
              <a:rPr lang="pt-BR" sz="2000" dirty="0">
                <a:solidFill>
                  <a:prstClr val="black"/>
                </a:solidFill>
              </a:rPr>
              <a:t>Vamos supor que, viajando de automóvel, você observa uma placa que sinaliza “km 130” quando o relógio marca 10h e que às 12h você, na mesma estrada, passa pela placa que marca “km 290”. Você poderá saber a velocidade média do veículo realizando os seguintes cálculos:</a:t>
            </a:r>
          </a:p>
          <a:p>
            <a:pPr lvl="0" eaLnBrk="0" fontAlgn="base" hangingPunct="0">
              <a:spcAft>
                <a:spcPct val="0"/>
              </a:spcAft>
              <a:buFont typeface="Arial" charset="0"/>
              <a:buChar char="•"/>
            </a:pPr>
            <a:r>
              <a:rPr lang="pt-BR" sz="2000" dirty="0">
                <a:solidFill>
                  <a:prstClr val="black"/>
                </a:solidFill>
              </a:rPr>
              <a:t>O valor obtido da expressão anterior apenas nos dá a ideia da rapidez com que foi feito esse percurso. Em alguns pontos do trecho descrito acima, o veículo pode ter se deslocado com velocidade muito maior ou muito menor que 80 km/h. O veículo pode, até mesmo, ter realizado algumas paradas durante algum tempo.</a:t>
            </a:r>
          </a:p>
          <a:p>
            <a:pPr lvl="0" eaLnBrk="0" fontAlgn="base" hangingPunct="0">
              <a:spcAft>
                <a:spcPct val="0"/>
              </a:spcAft>
              <a:buFont typeface="Arial" charset="0"/>
              <a:buChar char="•"/>
            </a:pPr>
            <a:r>
              <a:rPr lang="pt-BR" sz="2000" dirty="0">
                <a:solidFill>
                  <a:prstClr val="black"/>
                </a:solidFill>
              </a:rPr>
              <a:t>A velocidade média de um móvel pode ser interpretada como o valor da velocidade constante que um segundo móvel deveria manter para fazer o mesmo percurso no mesmo tempo que o móvel em estudo.</a:t>
            </a:r>
          </a:p>
          <a:p>
            <a:pPr lvl="0" eaLnBrk="0" fontAlgn="base" hangingPunct="0">
              <a:spcAft>
                <a:spcPct val="0"/>
              </a:spcAft>
              <a:buFont typeface="Arial" charset="0"/>
              <a:buChar char="•"/>
            </a:pPr>
            <a:r>
              <a:rPr lang="pt-BR" sz="2000" dirty="0">
                <a:solidFill>
                  <a:prstClr val="black"/>
                </a:solidFill>
              </a:rPr>
              <a:t>Sabemos que o conceito de deslocamento é a medida da distância entre duas posições ocupadas pelo corpo em movimento, sobre uma trajetória. Essa medida costuma ser obtida entre duas referências como, por exemplo, entre marcos quilométricos de uma estrada</a:t>
            </a:r>
            <a:r>
              <a:rPr lang="pt-BR" sz="2000" dirty="0" smtClean="0">
                <a:solidFill>
                  <a:prstClr val="black"/>
                </a:solidFill>
              </a:rPr>
              <a:t>.                                                                    </a:t>
            </a:r>
          </a:p>
          <a:p>
            <a:pPr lvl="0" eaLnBrk="0" fontAlgn="base" hangingPunct="0">
              <a:spcAft>
                <a:spcPct val="0"/>
              </a:spcAft>
              <a:buFont typeface="Arial" charset="0"/>
              <a:buChar char="•"/>
            </a:pPr>
            <a:endParaRPr lang="pt-BR" sz="2000" dirty="0" smtClean="0">
              <a:solidFill>
                <a:prstClr val="black"/>
              </a:solidFill>
            </a:endParaRPr>
          </a:p>
          <a:p>
            <a:pPr lvl="0" eaLnBrk="0" fontAlgn="base" hangingPunct="0">
              <a:spcAft>
                <a:spcPct val="0"/>
              </a:spcAft>
              <a:buFont typeface="Arial" charset="0"/>
              <a:buChar char="•"/>
            </a:pPr>
            <a:endParaRPr lang="pt-BR" sz="2000" dirty="0">
              <a:solidFill>
                <a:prstClr val="black"/>
              </a:solidFill>
            </a:endParaRPr>
          </a:p>
          <a:p>
            <a:pPr lvl="0" eaLnBrk="0" fontAlgn="base" hangingPunct="0">
              <a:spcAft>
                <a:spcPct val="0"/>
              </a:spcAft>
              <a:buFont typeface="Arial" charset="0"/>
              <a:buChar char="•"/>
            </a:pPr>
            <a:endParaRPr lang="pt-BR" sz="2000" dirty="0" smtClean="0">
              <a:solidFill>
                <a:prstClr val="black"/>
              </a:solidFill>
            </a:endParaRPr>
          </a:p>
          <a:p>
            <a:r>
              <a:rPr lang="pt-BR" sz="2000" dirty="0" smtClean="0"/>
              <a:t>O intervalo de tempo (</a:t>
            </a:r>
            <a:r>
              <a:rPr lang="pt-BR" sz="2000" b="1" i="1" dirty="0" err="1" smtClean="0"/>
              <a:t>Δt</a:t>
            </a:r>
            <a:r>
              <a:rPr lang="pt-BR" sz="2000" dirty="0" smtClean="0"/>
              <a:t>) é a diferença entre o instante inicial </a:t>
            </a:r>
            <a:r>
              <a:rPr lang="pt-BR" sz="2000" b="1" i="1" dirty="0" err="1" smtClean="0"/>
              <a:t>t</a:t>
            </a:r>
            <a:r>
              <a:rPr lang="pt-BR" sz="2000" b="1" i="1" baseline="-25000" dirty="0" err="1" smtClean="0"/>
              <a:t>o</a:t>
            </a:r>
            <a:r>
              <a:rPr lang="pt-BR" sz="2000" dirty="0" smtClean="0"/>
              <a:t> e o instante final </a:t>
            </a:r>
            <a:r>
              <a:rPr lang="pt-BR" sz="2000" b="1" i="1" dirty="0" smtClean="0"/>
              <a:t>t</a:t>
            </a:r>
            <a:r>
              <a:rPr lang="pt-BR" sz="2000" dirty="0" smtClean="0"/>
              <a:t>, correspondente ao início e ao fim do percurso, e é representado pela expressão:</a:t>
            </a:r>
          </a:p>
          <a:p>
            <a:r>
              <a:rPr lang="pt-BR" sz="2000" i="1" dirty="0" smtClean="0"/>
              <a:t>∆t=t-t</a:t>
            </a:r>
            <a:r>
              <a:rPr lang="pt-BR" sz="2000" i="1" baseline="-25000" dirty="0" smtClean="0"/>
              <a:t>0</a:t>
            </a:r>
            <a:endParaRPr lang="pt-BR" sz="2000" dirty="0" smtClean="0"/>
          </a:p>
          <a:p>
            <a:r>
              <a:rPr lang="pt-BR" sz="2000" dirty="0" smtClean="0"/>
              <a:t>Vejamos que como (</a:t>
            </a:r>
            <a:r>
              <a:rPr lang="pt-BR" sz="2000" b="1" i="1" dirty="0" err="1" smtClean="0"/>
              <a:t>Δt</a:t>
            </a:r>
            <a:r>
              <a:rPr lang="pt-BR" sz="2000" dirty="0" smtClean="0"/>
              <a:t>) é uma grandeza positiva, </a:t>
            </a:r>
            <a:r>
              <a:rPr lang="pt-BR" sz="2000" b="1" i="1" dirty="0" err="1" smtClean="0"/>
              <a:t>v</a:t>
            </a:r>
            <a:r>
              <a:rPr lang="pt-BR" sz="2000" b="1" i="1" baseline="-25000" dirty="0" err="1" smtClean="0"/>
              <a:t>m</a:t>
            </a:r>
            <a:r>
              <a:rPr lang="pt-BR" sz="2000" dirty="0" smtClean="0"/>
              <a:t> terá sempre o mesmo sinal de (</a:t>
            </a:r>
            <a:r>
              <a:rPr lang="pt-BR" sz="2000" b="1" i="1" dirty="0" smtClean="0"/>
              <a:t>ΔS</a:t>
            </a:r>
            <a:r>
              <a:rPr lang="pt-BR" sz="2000" dirty="0" smtClean="0"/>
              <a:t>). No </a:t>
            </a:r>
            <a:r>
              <a:rPr lang="pt-BR" sz="2000" b="1" dirty="0" smtClean="0"/>
              <a:t>SI</a:t>
            </a:r>
            <a:r>
              <a:rPr lang="pt-BR" sz="2000" dirty="0" smtClean="0"/>
              <a:t> (Sistema Internacional de Unidades), a unidade de medida da velocidade média é m/s.</a:t>
            </a:r>
          </a:p>
          <a:p>
            <a:r>
              <a:rPr lang="pt-BR" sz="2000" dirty="0" smtClean="0"/>
              <a:t>Para fazermos as conversões m/s para km/h e vice-versa, poderemos fazer uso do seguinte esquema:    </a:t>
            </a:r>
          </a:p>
          <a:p>
            <a:endParaRPr lang="pt-BR" sz="2000" dirty="0" smtClean="0"/>
          </a:p>
          <a:p>
            <a:endParaRPr lang="pt-BR" sz="2000" dirty="0" smtClean="0"/>
          </a:p>
          <a:p>
            <a:pPr lvl="0" eaLnBrk="0" fontAlgn="base" hangingPunct="0">
              <a:spcAft>
                <a:spcPct val="0"/>
              </a:spcAft>
              <a:buFont typeface="Arial" charset="0"/>
              <a:buChar char="•"/>
            </a:pPr>
            <a:endParaRPr lang="pt-BR" sz="1800" dirty="0">
              <a:solidFill>
                <a:prstClr val="black"/>
              </a:solidFill>
            </a:endParaRPr>
          </a:p>
          <a:p>
            <a:pPr lvl="0" eaLnBrk="0" fontAlgn="base" hangingPunct="0">
              <a:spcAft>
                <a:spcPct val="0"/>
              </a:spcAft>
              <a:buFont typeface="Arial" charset="0"/>
              <a:buChar char="•"/>
            </a:pPr>
            <a:endParaRPr lang="pt-BR" sz="1800" dirty="0" smtClean="0">
              <a:solidFill>
                <a:prstClr val="black"/>
              </a:solidFill>
            </a:endParaRPr>
          </a:p>
          <a:p>
            <a:pPr lvl="0" eaLnBrk="0" fontAlgn="base" hangingPunct="0">
              <a:spcAft>
                <a:spcPct val="0"/>
              </a:spcAft>
              <a:buFont typeface="Arial" charset="0"/>
              <a:buChar char="•"/>
            </a:pPr>
            <a:endParaRPr lang="pt-BR" sz="1800" dirty="0">
              <a:solidFill>
                <a:prstClr val="black"/>
              </a:solidFill>
            </a:endParaRPr>
          </a:p>
          <a:p>
            <a:pPr lvl="0" eaLnBrk="0" fontAlgn="base" hangingPunct="0">
              <a:spcAft>
                <a:spcPct val="0"/>
              </a:spcAft>
              <a:buFont typeface="Arial" charset="0"/>
              <a:buChar char="•"/>
            </a:pPr>
            <a:endParaRPr lang="pt-BR" sz="1800" dirty="0">
              <a:solidFill>
                <a:prstClr val="black"/>
              </a:solidFill>
            </a:endParaRPr>
          </a:p>
          <a:p>
            <a:endParaRPr lang="pt-BR" sz="1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16602" y="3535443"/>
            <a:ext cx="1224136" cy="6563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355976" y="5837684"/>
            <a:ext cx="3792538" cy="10203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P1331.WAV">
            <a:hlinkClick r:id="" action="ppaction://media"/>
          </p:cNvPr>
          <p:cNvPicPr>
            <a:picLocks noRot="1" noChangeAspect="1"/>
          </p:cNvPicPr>
          <p:nvPr>
            <a:wavAudioFile r:embed="rId1" name="~PP1331.WAV"/>
          </p:nvPr>
        </p:nvPicPr>
        <p:blipFill>
          <a:blip r:embed="rId5"/>
          <a:stretch>
            <a:fillRect/>
          </a:stretch>
        </p:blipFill>
        <p:spPr>
          <a:xfrm>
            <a:off x="8632825" y="6346825"/>
            <a:ext cx="304800" cy="304800"/>
          </a:xfrm>
          <a:prstGeom prst="rect">
            <a:avLst/>
          </a:prstGeom>
        </p:spPr>
      </p:pic>
    </p:spTree>
    <p:extLst>
      <p:ext uri="{BB962C8B-B14F-4D97-AF65-F5344CB8AC3E}">
        <p14:creationId xmlns:p14="http://schemas.microsoft.com/office/powerpoint/2010/main" xmlns="" val="1990212424"/>
      </p:ext>
    </p:extLst>
  </p:cSld>
  <p:clrMapOvr>
    <a:masterClrMapping/>
  </p:clrMapOvr>
  <p:transition spd="slow" advTm="1056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Enem</a:t>
            </a:r>
            <a:endParaRPr lang="pt-BR" dirty="0"/>
          </a:p>
        </p:txBody>
      </p:sp>
      <p:sp>
        <p:nvSpPr>
          <p:cNvPr id="3" name="Espaço Reservado para Conteúdo 2"/>
          <p:cNvSpPr>
            <a:spLocks noGrp="1"/>
          </p:cNvSpPr>
          <p:nvPr>
            <p:ph idx="1"/>
          </p:nvPr>
        </p:nvSpPr>
        <p:spPr>
          <a:xfrm>
            <a:off x="0" y="1285860"/>
            <a:ext cx="9144000" cy="5572140"/>
          </a:xfrm>
        </p:spPr>
        <p:txBody>
          <a:bodyPr>
            <a:noAutofit/>
          </a:bodyPr>
          <a:lstStyle/>
          <a:p>
            <a:r>
              <a:rPr lang="pt-BR" sz="1400" dirty="0" smtClean="0"/>
              <a:t>1)Questão 72 Enem 2012 Uma empresa de transportes precisa efetuar a entrega de uma encomenda o </a:t>
            </a:r>
            <a:r>
              <a:rPr lang="pt-BR" sz="1200" dirty="0" smtClean="0"/>
              <a:t>mais breve possível. Para tanto, a equipe de logística analisa o trajeto desde a empresa até o local da entrega. Ela verifica que o trajeto apresenta dois trechos de distâncias diferentes e velocidades máximas permitidas diferentes. No primeiro trecho, a velocidade máxima permitida é de 80km/h e a distância a ser percorrida é de 80km. No segundo trecho, cujo comprimento vale 60km, a velocidade máxima permitida é 120km/</a:t>
            </a:r>
            <a:r>
              <a:rPr lang="pt-BR" sz="1200" dirty="0" err="1" smtClean="0"/>
              <a:t>h.S</a:t>
            </a:r>
            <a:r>
              <a:rPr lang="pt-BR" sz="1200" dirty="0" smtClean="0"/>
              <a:t> </a:t>
            </a:r>
            <a:r>
              <a:rPr lang="pt-BR" sz="1200" dirty="0" err="1" smtClean="0"/>
              <a:t>upondo</a:t>
            </a:r>
            <a:r>
              <a:rPr lang="pt-BR" sz="1200" dirty="0" smtClean="0"/>
              <a:t> que as condições de trânsito sejam favoráveis para que o veículo da empresa ande continuamente na velocidade máxima permitida, qual será o tempo necessário, em horas, para a realização da entrega?</a:t>
            </a:r>
          </a:p>
          <a:p>
            <a:r>
              <a:rPr lang="pt-BR" sz="1200" dirty="0" smtClean="0"/>
              <a:t>  A) 0,7</a:t>
            </a:r>
          </a:p>
          <a:p>
            <a:r>
              <a:rPr lang="pt-BR" sz="1200" dirty="0" smtClean="0"/>
              <a:t>B) 1,4</a:t>
            </a:r>
          </a:p>
          <a:p>
            <a:r>
              <a:rPr lang="pt-BR" sz="1200" dirty="0" smtClean="0"/>
              <a:t> C) 1,5</a:t>
            </a:r>
          </a:p>
          <a:p>
            <a:r>
              <a:rPr lang="pt-BR" sz="1200" dirty="0" smtClean="0"/>
              <a:t> D) 2,0 </a:t>
            </a:r>
          </a:p>
          <a:p>
            <a:r>
              <a:rPr lang="pt-BR" sz="1200" dirty="0" smtClean="0"/>
              <a:t>E) 3,0</a:t>
            </a:r>
          </a:p>
          <a:p>
            <a:endParaRPr lang="pt-BR" sz="1200" dirty="0" smtClean="0"/>
          </a:p>
          <a:p>
            <a:r>
              <a:rPr lang="pt-BR" sz="1200" dirty="0" smtClean="0"/>
              <a:t>Resolução Com o veículo movimentando-se sempre com a velocidade máxima em cada trajeto, temos: </a:t>
            </a:r>
          </a:p>
          <a:p>
            <a:endParaRPr lang="pt-BR" sz="1200" dirty="0" smtClean="0"/>
          </a:p>
          <a:p>
            <a:r>
              <a:rPr lang="pt-BR" sz="1200" dirty="0" smtClean="0"/>
              <a:t>V1 = </a:t>
            </a:r>
            <a:r>
              <a:rPr lang="el-GR" sz="1200" dirty="0" smtClean="0"/>
              <a:t>Δ</a:t>
            </a:r>
            <a:r>
              <a:rPr lang="pt-BR" sz="1200" dirty="0" smtClean="0"/>
              <a:t>s / </a:t>
            </a:r>
            <a:r>
              <a:rPr lang="el-GR" sz="1200" dirty="0" smtClean="0"/>
              <a:t>Δ</a:t>
            </a:r>
            <a:r>
              <a:rPr lang="pt-BR" sz="1200" dirty="0" smtClean="0"/>
              <a:t>t</a:t>
            </a:r>
          </a:p>
          <a:p>
            <a:r>
              <a:rPr lang="pt-BR" sz="1200" dirty="0" smtClean="0"/>
              <a:t> 80 = 80 /</a:t>
            </a:r>
            <a:r>
              <a:rPr lang="el-GR" sz="1200" dirty="0" smtClean="0"/>
              <a:t> Δ</a:t>
            </a:r>
            <a:r>
              <a:rPr lang="pt-BR" sz="1200" dirty="0" smtClean="0"/>
              <a:t>t1 =  </a:t>
            </a:r>
            <a:r>
              <a:rPr lang="el-GR" sz="1200" dirty="0" smtClean="0"/>
              <a:t>Δ</a:t>
            </a:r>
            <a:r>
              <a:rPr lang="pt-BR" sz="1200" dirty="0" smtClean="0"/>
              <a:t>t1 = 1,0 H</a:t>
            </a:r>
          </a:p>
          <a:p>
            <a:r>
              <a:rPr lang="pt-BR" sz="1200" dirty="0" smtClean="0"/>
              <a:t>V2  = </a:t>
            </a:r>
            <a:r>
              <a:rPr lang="el-GR" sz="1200" dirty="0" smtClean="0"/>
              <a:t>Δ</a:t>
            </a:r>
            <a:r>
              <a:rPr lang="pt-BR" sz="1200" dirty="0" smtClean="0"/>
              <a:t>s2 / </a:t>
            </a:r>
            <a:r>
              <a:rPr lang="el-GR" sz="1200" dirty="0" smtClean="0"/>
              <a:t> Δ</a:t>
            </a:r>
            <a:r>
              <a:rPr lang="pt-BR" sz="1200" dirty="0" smtClean="0"/>
              <a:t>t2 </a:t>
            </a:r>
          </a:p>
          <a:p>
            <a:r>
              <a:rPr lang="pt-BR" sz="1200" dirty="0" smtClean="0"/>
              <a:t>120 = 60 / </a:t>
            </a:r>
            <a:r>
              <a:rPr lang="el-GR" sz="1200" dirty="0" smtClean="0"/>
              <a:t>Δ</a:t>
            </a:r>
            <a:r>
              <a:rPr lang="pt-BR" sz="1200" dirty="0" smtClean="0"/>
              <a:t>t2 =</a:t>
            </a:r>
            <a:r>
              <a:rPr lang="el-GR" sz="1200" dirty="0" smtClean="0"/>
              <a:t> Δ</a:t>
            </a:r>
            <a:r>
              <a:rPr lang="pt-BR" sz="1200" dirty="0" smtClean="0"/>
              <a:t>t2 = 0,50 H</a:t>
            </a:r>
          </a:p>
          <a:p>
            <a:r>
              <a:rPr lang="el-GR" sz="1200" dirty="0" smtClean="0"/>
              <a:t>Δ</a:t>
            </a:r>
            <a:r>
              <a:rPr lang="pt-BR" sz="1200" dirty="0" smtClean="0"/>
              <a:t>t   = </a:t>
            </a:r>
            <a:r>
              <a:rPr lang="el-GR" sz="1200" dirty="0" smtClean="0"/>
              <a:t>Δ</a:t>
            </a:r>
            <a:r>
              <a:rPr lang="pt-BR" sz="1200" dirty="0" smtClean="0"/>
              <a:t>t1 + </a:t>
            </a:r>
            <a:r>
              <a:rPr lang="el-GR" sz="1200" dirty="0" smtClean="0"/>
              <a:t>Δ</a:t>
            </a:r>
            <a:r>
              <a:rPr lang="pt-BR" sz="1200" dirty="0" smtClean="0"/>
              <a:t>t2 = 1,0 H + 0,50 H </a:t>
            </a:r>
          </a:p>
          <a:p>
            <a:r>
              <a:rPr lang="el-GR" sz="1200" dirty="0" smtClean="0"/>
              <a:t> Δ</a:t>
            </a:r>
            <a:r>
              <a:rPr lang="pt-BR" sz="1200" dirty="0" smtClean="0"/>
              <a:t>t = 1,5 H </a:t>
            </a:r>
            <a:endParaRPr lang="pt-BR" sz="1200" dirty="0" smtClean="0"/>
          </a:p>
          <a:p>
            <a:endParaRPr lang="pt-BR" sz="1200" dirty="0" smtClean="0"/>
          </a:p>
          <a:p>
            <a:r>
              <a:rPr lang="pt-BR" sz="1200" dirty="0" smtClean="0"/>
              <a:t>LETRA C</a:t>
            </a:r>
          </a:p>
          <a:p>
            <a:endParaRPr lang="pt-BR" sz="1200" dirty="0"/>
          </a:p>
        </p:txBody>
      </p:sp>
      <p:pic>
        <p:nvPicPr>
          <p:cNvPr id="5" name="~PP881.WAV">
            <a:hlinkClick r:id="" action="ppaction://media"/>
          </p:cNvPr>
          <p:cNvPicPr>
            <a:picLocks noRot="1" noChangeAspect="1"/>
          </p:cNvPicPr>
          <p:nvPr>
            <a:wavAudioFile r:embed="rId1" name="~PP881.WAV"/>
          </p:nvPr>
        </p:nvPicPr>
        <p:blipFill>
          <a:blip r:embed="rId3"/>
          <a:stretch>
            <a:fillRect/>
          </a:stretch>
        </p:blipFill>
        <p:spPr>
          <a:xfrm>
            <a:off x="8632825" y="6346825"/>
            <a:ext cx="304800" cy="304800"/>
          </a:xfrm>
          <a:prstGeom prst="rect">
            <a:avLst/>
          </a:prstGeom>
        </p:spPr>
      </p:pic>
    </p:spTree>
    <p:extLst>
      <p:ext uri="{BB962C8B-B14F-4D97-AF65-F5344CB8AC3E}">
        <p14:creationId xmlns:p14="http://schemas.microsoft.com/office/powerpoint/2010/main" xmlns="" val="2879290608"/>
      </p:ext>
    </p:extLst>
  </p:cSld>
  <p:clrMapOvr>
    <a:masterClrMapping/>
  </p:clrMapOvr>
  <p:transition spd="slow" advTm="12237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439</Words>
  <Application>Microsoft Office PowerPoint</Application>
  <PresentationFormat>Apresentação na tela (4:3)</PresentationFormat>
  <Paragraphs>39</Paragraphs>
  <Slides>3</Slides>
  <Notes>0</Notes>
  <HiddenSlides>0</HiddenSlides>
  <MMClips>3</MMClips>
  <ScaleCrop>false</ScaleCrop>
  <HeadingPairs>
    <vt:vector size="4" baseType="variant">
      <vt:variant>
        <vt:lpstr>Tema</vt:lpstr>
      </vt:variant>
      <vt:variant>
        <vt:i4>1</vt:i4>
      </vt:variant>
      <vt:variant>
        <vt:lpstr>Títulos de slides</vt:lpstr>
      </vt:variant>
      <vt:variant>
        <vt:i4>3</vt:i4>
      </vt:variant>
    </vt:vector>
  </HeadingPairs>
  <TitlesOfParts>
    <vt:vector size="4" baseType="lpstr">
      <vt:lpstr>Tema do Office</vt:lpstr>
      <vt:lpstr> ESTUDANDO PARA O ENEM DE FORMA INVERTIDA   CINEMÁTICA: VELOCIDADE MEDIA  EEEFM Prof. Filomena Quitiba  NOME : ADRIAN RIBEIRO  </vt:lpstr>
      <vt:lpstr>Velocidade escalar média</vt:lpstr>
      <vt:lpstr>Enem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ENEM Questão 72  2012 VELOCIDADE MEDIA  NOME : ADRIAN RIBEIRO</dc:title>
  <dc:creator>adrian</dc:creator>
  <cp:lastModifiedBy>Windows</cp:lastModifiedBy>
  <cp:revision>4</cp:revision>
  <dcterms:created xsi:type="dcterms:W3CDTF">2017-05-04T19:30:18Z</dcterms:created>
  <dcterms:modified xsi:type="dcterms:W3CDTF">2017-05-09T13:39:36Z</dcterms:modified>
</cp:coreProperties>
</file>