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47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17" name="Subtítulo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30" name="Espaço Reservado para Data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E4000-A956-4657-8B1F-6F801CFAB643}" type="datetimeFigureOut">
              <a:rPr lang="pt-BR" smtClean="0"/>
              <a:pPr/>
              <a:t>11/05/2017</a:t>
            </a:fld>
            <a:endParaRPr lang="pt-BR"/>
          </a:p>
        </p:txBody>
      </p:sp>
      <p:sp>
        <p:nvSpPr>
          <p:cNvPr id="19" name="Espaço Reservado para Rodapé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27" name="Espaço Reservado para Número de Slid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38FD9-9831-46C9-B63D-D42CD083CE4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E4000-A956-4657-8B1F-6F801CFAB643}" type="datetimeFigureOut">
              <a:rPr lang="pt-BR" smtClean="0"/>
              <a:pPr/>
              <a:t>11/05/2017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38FD9-9831-46C9-B63D-D42CD083CE4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E4000-A956-4657-8B1F-6F801CFAB643}" type="datetimeFigureOut">
              <a:rPr lang="pt-BR" smtClean="0"/>
              <a:pPr/>
              <a:t>11/05/2017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38FD9-9831-46C9-B63D-D42CD083CE4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E4000-A956-4657-8B1F-6F801CFAB643}" type="datetimeFigureOut">
              <a:rPr lang="pt-BR" smtClean="0"/>
              <a:pPr/>
              <a:t>11/05/2017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38FD9-9831-46C9-B63D-D42CD083CE4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E4000-A956-4657-8B1F-6F801CFAB643}" type="datetimeFigureOut">
              <a:rPr lang="pt-BR" smtClean="0"/>
              <a:pPr/>
              <a:t>11/05/2017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38FD9-9831-46C9-B63D-D42CD083CE4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E4000-A956-4657-8B1F-6F801CFAB643}" type="datetimeFigureOut">
              <a:rPr lang="pt-BR" smtClean="0"/>
              <a:pPr/>
              <a:t>11/05/2017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38FD9-9831-46C9-B63D-D42CD083CE4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E4000-A956-4657-8B1F-6F801CFAB643}" type="datetimeFigureOut">
              <a:rPr lang="pt-BR" smtClean="0"/>
              <a:pPr/>
              <a:t>11/05/2017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38FD9-9831-46C9-B63D-D42CD083CE4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E4000-A956-4657-8B1F-6F801CFAB643}" type="datetimeFigureOut">
              <a:rPr lang="pt-BR" smtClean="0"/>
              <a:pPr/>
              <a:t>11/05/2017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38FD9-9831-46C9-B63D-D42CD083CE4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E4000-A956-4657-8B1F-6F801CFAB643}" type="datetimeFigureOut">
              <a:rPr lang="pt-BR" smtClean="0"/>
              <a:pPr/>
              <a:t>11/05/2017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38FD9-9831-46C9-B63D-D42CD083CE4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E4000-A956-4657-8B1F-6F801CFAB643}" type="datetimeFigureOut">
              <a:rPr lang="pt-BR" smtClean="0"/>
              <a:pPr/>
              <a:t>11/05/2017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38FD9-9831-46C9-B63D-D42CD083CE4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com Único Canto Aparado e Arredondado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Triângulo retângulo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E4000-A956-4657-8B1F-6F801CFAB643}" type="datetimeFigureOut">
              <a:rPr lang="pt-BR" smtClean="0"/>
              <a:pPr/>
              <a:t>11/05/2017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02238FD9-9831-46C9-B63D-D42CD083CE48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  <p:sp>
        <p:nvSpPr>
          <p:cNvPr id="10" name="Forma livre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orma livre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rma livre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orma livre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Espaço Reservado para Título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0" name="Espaço Reservado para Texto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10" name="Espaço Reservado para Data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C7E4000-A956-4657-8B1F-6F801CFAB643}" type="datetimeFigureOut">
              <a:rPr lang="pt-BR" smtClean="0"/>
              <a:pPr/>
              <a:t>11/05/2017</a:t>
            </a:fld>
            <a:endParaRPr lang="pt-BR"/>
          </a:p>
        </p:txBody>
      </p:sp>
      <p:sp>
        <p:nvSpPr>
          <p:cNvPr id="22" name="Espaço Reservado para Rodapé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18" name="Espaço Reservado para Número de Slide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2238FD9-9831-46C9-B63D-D42CD083CE48}" type="slidenum">
              <a:rPr lang="pt-BR" smtClean="0"/>
              <a:pPr/>
              <a:t>‹nº›</a:t>
            </a:fld>
            <a:endParaRPr lang="pt-BR"/>
          </a:p>
        </p:txBody>
      </p:sp>
      <p:grpSp>
        <p:nvGrpSpPr>
          <p:cNvPr id="2" name="Grupo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orma livre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orma livre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.wav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3.wav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4.wav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5.wav"/><Relationship Id="rId5" Type="http://schemas.openxmlformats.org/officeDocument/2006/relationships/image" Target="../media/image2.png"/><Relationship Id="rId4" Type="http://schemas.openxmlformats.org/officeDocument/2006/relationships/image" Target="../media/image7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6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7.wav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42910" y="0"/>
            <a:ext cx="7772400" cy="798509"/>
          </a:xfrm>
        </p:spPr>
        <p:txBody>
          <a:bodyPr>
            <a:normAutofit/>
          </a:bodyPr>
          <a:lstStyle/>
          <a:p>
            <a:r>
              <a:rPr lang="pt-BR" sz="3600" dirty="0" err="1" smtClean="0">
                <a:latin typeface="Arial" pitchFamily="34" charset="0"/>
                <a:cs typeface="Arial" pitchFamily="34" charset="0"/>
              </a:rPr>
              <a:t>E.E.E.F.</a:t>
            </a:r>
            <a:r>
              <a:rPr lang="pt-BR" sz="3600" dirty="0" smtClean="0">
                <a:latin typeface="Arial" pitchFamily="34" charset="0"/>
                <a:cs typeface="Arial" pitchFamily="34" charset="0"/>
              </a:rPr>
              <a:t>M </a:t>
            </a:r>
            <a:r>
              <a:rPr lang="pt-BR" sz="3600" dirty="0" err="1" smtClean="0">
                <a:latin typeface="Arial" pitchFamily="34" charset="0"/>
                <a:cs typeface="Arial" pitchFamily="34" charset="0"/>
              </a:rPr>
              <a:t>Profª</a:t>
            </a:r>
            <a:r>
              <a:rPr lang="pt-BR" sz="3600" dirty="0" smtClean="0">
                <a:latin typeface="Arial" pitchFamily="34" charset="0"/>
                <a:cs typeface="Arial" pitchFamily="34" charset="0"/>
              </a:rPr>
              <a:t> Filomena Quitiba</a:t>
            </a:r>
            <a:endParaRPr lang="pt-BR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57158" y="642918"/>
            <a:ext cx="8429684" cy="6215082"/>
          </a:xfrm>
        </p:spPr>
        <p:txBody>
          <a:bodyPr>
            <a:normAutofit fontScale="92500" lnSpcReduction="10000"/>
          </a:bodyPr>
          <a:lstStyle/>
          <a:p>
            <a:endParaRPr lang="pt-BR" sz="4000" b="1" dirty="0">
              <a:solidFill>
                <a:schemeClr val="tx1"/>
              </a:solidFill>
            </a:endParaRPr>
          </a:p>
          <a:p>
            <a:r>
              <a:rPr lang="pt-BR" sz="4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FÍSICA</a:t>
            </a:r>
          </a:p>
          <a:p>
            <a:endParaRPr lang="pt-BR" sz="40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r>
              <a:rPr lang="pt-BR" sz="4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Estudando para o ENEM de forma invertida</a:t>
            </a:r>
          </a:p>
          <a:p>
            <a:endParaRPr lang="pt-BR" sz="40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r>
              <a:rPr lang="pt-BR" sz="4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Teorema </a:t>
            </a:r>
            <a:r>
              <a:rPr lang="pt-BR" sz="40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de </a:t>
            </a:r>
            <a:r>
              <a:rPr lang="pt-BR" sz="4000" b="1" smtClean="0">
                <a:latin typeface="Arial" pitchFamily="34" charset="0"/>
                <a:cs typeface="Arial" pitchFamily="34" charset="0"/>
              </a:rPr>
              <a:t>P</a:t>
            </a:r>
            <a:r>
              <a:rPr lang="pt-BR" sz="40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ascal</a:t>
            </a:r>
            <a:endParaRPr lang="pt-BR" sz="40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r>
              <a:rPr lang="pt-BR" sz="4000" b="1" dirty="0" smtClean="0">
                <a:latin typeface="Arial" pitchFamily="34" charset="0"/>
                <a:cs typeface="Arial" pitchFamily="34" charset="0"/>
              </a:rPr>
              <a:t>ENEM:2013</a:t>
            </a:r>
          </a:p>
          <a:p>
            <a:r>
              <a:rPr lang="pt-BR" sz="40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Rychard</a:t>
            </a:r>
            <a:r>
              <a:rPr lang="pt-BR" sz="4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4000" b="1" dirty="0" smtClean="0">
                <a:latin typeface="Arial" pitchFamily="34" charset="0"/>
                <a:cs typeface="Arial" pitchFamily="34" charset="0"/>
              </a:rPr>
              <a:t>L</a:t>
            </a:r>
            <a:r>
              <a:rPr lang="pt-BR" sz="4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opes                                2ºM0</a:t>
            </a:r>
            <a:r>
              <a:rPr lang="pt-BR" sz="4000" b="1" dirty="0" smtClean="0">
                <a:latin typeface="Arial" pitchFamily="34" charset="0"/>
                <a:cs typeface="Arial" pitchFamily="34" charset="0"/>
              </a:rPr>
              <a:t>2</a:t>
            </a:r>
            <a:endParaRPr lang="pt-BR" sz="4000" b="1" dirty="0" smtClean="0">
              <a:solidFill>
                <a:schemeClr val="tx1"/>
              </a:solidFill>
            </a:endParaRPr>
          </a:p>
          <a:p>
            <a:endParaRPr lang="pt-BR" sz="4000" b="1" dirty="0">
              <a:solidFill>
                <a:schemeClr val="tx1"/>
              </a:solidFill>
            </a:endParaRPr>
          </a:p>
          <a:p>
            <a:endParaRPr lang="pt-BR" sz="4000" b="1" dirty="0">
              <a:solidFill>
                <a:schemeClr val="tx1"/>
              </a:solidFill>
            </a:endParaRPr>
          </a:p>
          <a:p>
            <a:endParaRPr lang="pt-BR" sz="4000" b="1" dirty="0" smtClean="0">
              <a:solidFill>
                <a:schemeClr val="tx1"/>
              </a:solidFill>
            </a:endParaRPr>
          </a:p>
        </p:txBody>
      </p:sp>
      <p:pic>
        <p:nvPicPr>
          <p:cNvPr id="8" name="~PP3220.WAV">
            <a:hlinkClick r:id="" action="ppaction://media"/>
          </p:cNvPr>
          <p:cNvPicPr>
            <a:picLocks noRot="1" noChangeAspect="1"/>
          </p:cNvPicPr>
          <p:nvPr>
            <a:wavAudioFile r:embed="rId1" name="~PP3220.WAV"/>
          </p:nvPr>
        </p:nvPicPr>
        <p:blipFill>
          <a:blip r:embed="rId3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385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Teorema de Pascal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779668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pt-BR" sz="1800" dirty="0" smtClean="0">
                <a:latin typeface="Arial" pitchFamily="34" charset="0"/>
                <a:cs typeface="Arial" pitchFamily="34" charset="0"/>
              </a:rPr>
              <a:t>       </a:t>
            </a:r>
            <a:r>
              <a:rPr lang="pt-BR" sz="1900" dirty="0" smtClean="0">
                <a:latin typeface="Arial" pitchFamily="34" charset="0"/>
                <a:cs typeface="Arial" pitchFamily="34" charset="0"/>
              </a:rPr>
              <a:t>Quando </a:t>
            </a:r>
            <a:r>
              <a:rPr lang="pt-BR" sz="1900" dirty="0">
                <a:latin typeface="Arial" pitchFamily="34" charset="0"/>
                <a:cs typeface="Arial" pitchFamily="34" charset="0"/>
              </a:rPr>
              <a:t>aplicamos uma força a um líquido, a pressão causada se distribui integralmente e igualmente em todas as direções e sentidos.</a:t>
            </a:r>
          </a:p>
          <a:p>
            <a:pPr>
              <a:buNone/>
            </a:pPr>
            <a:r>
              <a:rPr lang="pt-BR" sz="1900" dirty="0" smtClean="0">
                <a:latin typeface="Arial" pitchFamily="34" charset="0"/>
                <a:cs typeface="Arial" pitchFamily="34" charset="0"/>
              </a:rPr>
              <a:t>     Pelo </a:t>
            </a:r>
            <a:r>
              <a:rPr lang="pt-BR" sz="1900" dirty="0">
                <a:latin typeface="Arial" pitchFamily="34" charset="0"/>
                <a:cs typeface="Arial" pitchFamily="34" charset="0"/>
              </a:rPr>
              <a:t>teorema de </a:t>
            </a:r>
            <a:r>
              <a:rPr lang="pt-BR" sz="1900" dirty="0" err="1">
                <a:latin typeface="Arial" pitchFamily="34" charset="0"/>
                <a:cs typeface="Arial" pitchFamily="34" charset="0"/>
              </a:rPr>
              <a:t>Stevin</a:t>
            </a:r>
            <a:r>
              <a:rPr lang="pt-BR" sz="1900" dirty="0">
                <a:latin typeface="Arial" pitchFamily="34" charset="0"/>
                <a:cs typeface="Arial" pitchFamily="34" charset="0"/>
              </a:rPr>
              <a:t> sabemos </a:t>
            </a:r>
            <a:r>
              <a:rPr lang="pt-BR" sz="1900" dirty="0" smtClean="0">
                <a:latin typeface="Arial" pitchFamily="34" charset="0"/>
                <a:cs typeface="Arial" pitchFamily="34" charset="0"/>
              </a:rPr>
              <a:t>que:</a:t>
            </a:r>
          </a:p>
          <a:p>
            <a:pPr>
              <a:buNone/>
            </a:pPr>
            <a:r>
              <a:rPr lang="pt-BR" sz="1900" dirty="0" smtClean="0">
                <a:latin typeface="Arial" pitchFamily="34" charset="0"/>
                <a:cs typeface="Arial" pitchFamily="34" charset="0"/>
              </a:rPr>
              <a:t>Então</a:t>
            </a:r>
            <a:r>
              <a:rPr lang="pt-BR" sz="1900" dirty="0">
                <a:latin typeface="Arial" pitchFamily="34" charset="0"/>
                <a:cs typeface="Arial" pitchFamily="34" charset="0"/>
              </a:rPr>
              <a:t>, considerando dois pontos, </a:t>
            </a:r>
            <a:r>
              <a:rPr lang="pt-BR" sz="1900" b="1" dirty="0">
                <a:latin typeface="Arial" pitchFamily="34" charset="0"/>
                <a:cs typeface="Arial" pitchFamily="34" charset="0"/>
              </a:rPr>
              <a:t>A</a:t>
            </a:r>
            <a:r>
              <a:rPr lang="pt-BR" sz="1900" dirty="0">
                <a:latin typeface="Arial" pitchFamily="34" charset="0"/>
                <a:cs typeface="Arial" pitchFamily="34" charset="0"/>
              </a:rPr>
              <a:t> e </a:t>
            </a:r>
            <a:r>
              <a:rPr lang="pt-BR" sz="1900" b="1" dirty="0">
                <a:latin typeface="Arial" pitchFamily="34" charset="0"/>
                <a:cs typeface="Arial" pitchFamily="34" charset="0"/>
              </a:rPr>
              <a:t>B</a:t>
            </a:r>
            <a:r>
              <a:rPr lang="pt-BR" sz="1900" dirty="0">
                <a:latin typeface="Arial" pitchFamily="34" charset="0"/>
                <a:cs typeface="Arial" pitchFamily="34" charset="0"/>
              </a:rPr>
              <a:t>:</a:t>
            </a:r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sz="1900" dirty="0" smtClean="0">
              <a:latin typeface="Arial" pitchFamily="34" charset="0"/>
              <a:cs typeface="Arial" pitchFamily="34" charset="0"/>
            </a:endParaRPr>
          </a:p>
          <a:p>
            <a:endParaRPr lang="pt-BR" sz="19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pt-BR" sz="19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pt-BR" sz="1900" dirty="0" smtClean="0">
                <a:latin typeface="Arial" pitchFamily="34" charset="0"/>
                <a:cs typeface="Arial" pitchFamily="34" charset="0"/>
              </a:rPr>
              <a:t>      Ao aplicarmos uma força qualquer, as pressões no ponto </a:t>
            </a:r>
            <a:r>
              <a:rPr lang="pt-BR" sz="1900" b="1" dirty="0" smtClean="0">
                <a:latin typeface="Arial" pitchFamily="34" charset="0"/>
                <a:cs typeface="Arial" pitchFamily="34" charset="0"/>
              </a:rPr>
              <a:t>A</a:t>
            </a:r>
            <a:r>
              <a:rPr lang="pt-BR" sz="1900" dirty="0" smtClean="0">
                <a:latin typeface="Arial" pitchFamily="34" charset="0"/>
                <a:cs typeface="Arial" pitchFamily="34" charset="0"/>
              </a:rPr>
              <a:t> e </a:t>
            </a:r>
            <a:r>
              <a:rPr lang="pt-BR" sz="1900" b="1" dirty="0" smtClean="0">
                <a:latin typeface="Arial" pitchFamily="34" charset="0"/>
                <a:cs typeface="Arial" pitchFamily="34" charset="0"/>
              </a:rPr>
              <a:t>B</a:t>
            </a:r>
            <a:r>
              <a:rPr lang="pt-BR" sz="1900" dirty="0" smtClean="0">
                <a:latin typeface="Arial" pitchFamily="34" charset="0"/>
                <a:cs typeface="Arial" pitchFamily="34" charset="0"/>
              </a:rPr>
              <a:t> sofrerão um acréscimo: </a:t>
            </a:r>
          </a:p>
          <a:p>
            <a:pPr>
              <a:buNone/>
            </a:pPr>
            <a:r>
              <a:rPr lang="pt-BR" sz="1900" dirty="0" smtClean="0">
                <a:latin typeface="Arial" pitchFamily="34" charset="0"/>
                <a:cs typeface="Arial" pitchFamily="34" charset="0"/>
              </a:rPr>
              <a:t>                                                </a:t>
            </a:r>
            <a:r>
              <a:rPr lang="pt-BR" sz="1900" b="1" dirty="0" smtClean="0">
                <a:cs typeface="Arial" pitchFamily="34" charset="0"/>
              </a:rPr>
              <a:t>P¹a </a:t>
            </a:r>
            <a:r>
              <a:rPr lang="pt-BR" sz="1900" b="1" baseline="-25000" dirty="0" smtClean="0">
                <a:cs typeface="Arial" pitchFamily="34" charset="0"/>
              </a:rPr>
              <a:t>= </a:t>
            </a:r>
            <a:r>
              <a:rPr lang="pt-BR" sz="1900" b="1" dirty="0" smtClean="0">
                <a:cs typeface="Arial" pitchFamily="34" charset="0"/>
              </a:rPr>
              <a:t> </a:t>
            </a:r>
            <a:r>
              <a:rPr lang="pt-BR" sz="1900" b="1" dirty="0" err="1" smtClean="0">
                <a:cs typeface="Arial" pitchFamily="34" charset="0"/>
              </a:rPr>
              <a:t>Pa</a:t>
            </a:r>
            <a:r>
              <a:rPr lang="pt-BR" sz="1900" b="1" dirty="0" smtClean="0">
                <a:cs typeface="Arial" pitchFamily="34" charset="0"/>
              </a:rPr>
              <a:t> + </a:t>
            </a:r>
            <a:r>
              <a:rPr lang="el-GR" sz="1900" b="1" dirty="0" smtClean="0"/>
              <a:t>Δ</a:t>
            </a:r>
            <a:r>
              <a:rPr lang="pt-BR" sz="1900" b="1" dirty="0" err="1" smtClean="0"/>
              <a:t>Pa</a:t>
            </a:r>
            <a:endParaRPr lang="pt-BR" sz="1900" b="1" dirty="0" smtClean="0"/>
          </a:p>
          <a:p>
            <a:pPr>
              <a:buNone/>
            </a:pPr>
            <a:r>
              <a:rPr lang="pt-BR" sz="1900" b="1" dirty="0" smtClean="0"/>
              <a:t>                                                        </a:t>
            </a:r>
            <a:r>
              <a:rPr lang="pt-BR" sz="1900" b="1" dirty="0" err="1" smtClean="0">
                <a:cs typeface="Arial" pitchFamily="34" charset="0"/>
              </a:rPr>
              <a:t>P¹b</a:t>
            </a:r>
            <a:r>
              <a:rPr lang="pt-BR" sz="1900" b="1" dirty="0" smtClean="0">
                <a:cs typeface="Arial" pitchFamily="34" charset="0"/>
              </a:rPr>
              <a:t> </a:t>
            </a:r>
            <a:r>
              <a:rPr lang="pt-BR" sz="1900" b="1" baseline="-25000" dirty="0" smtClean="0">
                <a:cs typeface="Arial" pitchFamily="34" charset="0"/>
              </a:rPr>
              <a:t>= </a:t>
            </a:r>
            <a:r>
              <a:rPr lang="pt-BR" sz="1900" b="1" dirty="0" smtClean="0">
                <a:cs typeface="Arial" pitchFamily="34" charset="0"/>
              </a:rPr>
              <a:t> </a:t>
            </a:r>
            <a:r>
              <a:rPr lang="pt-BR" sz="1900" b="1" dirty="0" err="1" smtClean="0">
                <a:cs typeface="Arial" pitchFamily="34" charset="0"/>
              </a:rPr>
              <a:t>Pb</a:t>
            </a:r>
            <a:r>
              <a:rPr lang="pt-BR" sz="1900" b="1" dirty="0" smtClean="0">
                <a:cs typeface="Arial" pitchFamily="34" charset="0"/>
              </a:rPr>
              <a:t> + </a:t>
            </a:r>
            <a:r>
              <a:rPr lang="el-GR" sz="1900" b="1" dirty="0" smtClean="0"/>
              <a:t>Δ</a:t>
            </a:r>
            <a:r>
              <a:rPr lang="pt-BR" sz="1900" b="1" dirty="0" err="1" smtClean="0"/>
              <a:t>Pb</a:t>
            </a:r>
            <a:endParaRPr lang="pt-BR" sz="1900" dirty="0" smtClean="0"/>
          </a:p>
          <a:p>
            <a:pPr>
              <a:buNone/>
            </a:pPr>
            <a:endParaRPr lang="pt-BR" sz="19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pt-BR" sz="1900" dirty="0" smtClean="0">
              <a:latin typeface="Arial" pitchFamily="34" charset="0"/>
              <a:cs typeface="Arial" pitchFamily="34" charset="0"/>
            </a:endParaRPr>
          </a:p>
          <a:p>
            <a:endParaRPr lang="pt-BR" dirty="0" smtClean="0"/>
          </a:p>
          <a:p>
            <a:endParaRPr lang="pt-BR" dirty="0"/>
          </a:p>
        </p:txBody>
      </p:sp>
      <p:pic>
        <p:nvPicPr>
          <p:cNvPr id="4" name="Imagem 3" descr="t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2264" y="2428868"/>
            <a:ext cx="2080025" cy="2678032"/>
          </a:xfrm>
          <a:prstGeom prst="rect">
            <a:avLst/>
          </a:prstGeom>
        </p:spPr>
      </p:pic>
      <p:pic>
        <p:nvPicPr>
          <p:cNvPr id="9" name="~PP3033.WAV">
            <a:hlinkClick r:id="" action="ppaction://media"/>
          </p:cNvPr>
          <p:cNvPicPr>
            <a:picLocks noRot="1" noChangeAspect="1"/>
          </p:cNvPicPr>
          <p:nvPr>
            <a:wavAudioFile r:embed="rId1" name="~PP3033.WAV"/>
          </p:nvPr>
        </p:nvPicPr>
        <p:blipFill>
          <a:blip r:embed="rId4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2828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pt-BR" sz="1800" dirty="0" smtClean="0">
                <a:latin typeface="Arial" pitchFamily="34" charset="0"/>
                <a:cs typeface="Arial" pitchFamily="34" charset="0"/>
              </a:rPr>
              <a:t>Se o líquido em questão for ideal, ele não sofrerá compressão, então a distância </a:t>
            </a:r>
            <a:r>
              <a:rPr lang="pt-BR" sz="1800" b="1" dirty="0" smtClean="0">
                <a:latin typeface="Arial" pitchFamily="34" charset="0"/>
                <a:cs typeface="Arial" pitchFamily="34" charset="0"/>
              </a:rPr>
              <a:t>h</a:t>
            </a:r>
            <a:r>
              <a:rPr lang="pt-BR" sz="1800" dirty="0" smtClean="0">
                <a:latin typeface="Arial" pitchFamily="34" charset="0"/>
                <a:cs typeface="Arial" pitchFamily="34" charset="0"/>
              </a:rPr>
              <a:t>, será a mesma após a aplicação da força.</a:t>
            </a:r>
          </a:p>
          <a:p>
            <a:pPr>
              <a:buNone/>
            </a:pPr>
            <a:r>
              <a:rPr lang="pt-BR" sz="1800" dirty="0" smtClean="0">
                <a:solidFill>
                  <a:srgbClr val="000000"/>
                </a:solidFill>
                <a:latin typeface="Verdana"/>
              </a:rPr>
              <a:t>Assim:</a:t>
            </a:r>
            <a:endParaRPr lang="pt-BR" sz="1800" dirty="0" smtClean="0"/>
          </a:p>
          <a:p>
            <a:endParaRPr lang="pt-BR" dirty="0"/>
          </a:p>
        </p:txBody>
      </p:sp>
      <p:pic>
        <p:nvPicPr>
          <p:cNvPr id="4" name="Imagem 3" descr="tp5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3042" y="2928934"/>
            <a:ext cx="5929354" cy="3362345"/>
          </a:xfrm>
          <a:prstGeom prst="rect">
            <a:avLst/>
          </a:prstGeom>
        </p:spPr>
      </p:pic>
      <p:pic>
        <p:nvPicPr>
          <p:cNvPr id="6" name="~PP3792.WAV">
            <a:hlinkClick r:id="" action="ppaction://media"/>
          </p:cNvPr>
          <p:cNvPicPr>
            <a:picLocks noRot="1" noChangeAspect="1"/>
          </p:cNvPicPr>
          <p:nvPr>
            <a:wavAudioFile r:embed="rId1" name="~PP3792.WAV"/>
          </p:nvPr>
        </p:nvPicPr>
        <p:blipFill>
          <a:blip r:embed="rId4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281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pt-BR" sz="1800" b="1" dirty="0" smtClean="0">
                <a:latin typeface="Arial" pitchFamily="34" charset="0"/>
                <a:cs typeface="Arial" pitchFamily="34" charset="0"/>
              </a:rPr>
              <a:t>    Prensa hidráulica</a:t>
            </a:r>
          </a:p>
          <a:p>
            <a:pPr>
              <a:buNone/>
            </a:pPr>
            <a:endParaRPr lang="pt-BR" sz="1800" b="1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pt-BR" sz="1800" dirty="0" smtClean="0">
                <a:latin typeface="Arial" pitchFamily="34" charset="0"/>
                <a:cs typeface="Arial" pitchFamily="34" charset="0"/>
              </a:rPr>
              <a:t>      Uma das principais aplicações do teorema de Pascal é a prensa hidráulica.</a:t>
            </a:r>
          </a:p>
          <a:p>
            <a:pPr>
              <a:buNone/>
            </a:pPr>
            <a:r>
              <a:rPr lang="pt-BR" sz="1800" dirty="0" smtClean="0">
                <a:latin typeface="Arial" pitchFamily="34" charset="0"/>
                <a:cs typeface="Arial" pitchFamily="34" charset="0"/>
              </a:rPr>
              <a:t>      Esta máquina consiste em dois cilindros de raios diferentes </a:t>
            </a:r>
            <a:r>
              <a:rPr lang="pt-BR" sz="1800" b="1" dirty="0" smtClean="0">
                <a:latin typeface="Arial" pitchFamily="34" charset="0"/>
                <a:cs typeface="Arial" pitchFamily="34" charset="0"/>
              </a:rPr>
              <a:t>A</a:t>
            </a:r>
            <a:r>
              <a:rPr lang="pt-BR" sz="1800" dirty="0" smtClean="0">
                <a:latin typeface="Arial" pitchFamily="34" charset="0"/>
                <a:cs typeface="Arial" pitchFamily="34" charset="0"/>
              </a:rPr>
              <a:t> e </a:t>
            </a:r>
            <a:r>
              <a:rPr lang="pt-BR" sz="1800" b="1" dirty="0" smtClean="0">
                <a:latin typeface="Arial" pitchFamily="34" charset="0"/>
                <a:cs typeface="Arial" pitchFamily="34" charset="0"/>
              </a:rPr>
              <a:t>B</a:t>
            </a:r>
            <a:r>
              <a:rPr lang="pt-BR" sz="1800" dirty="0" smtClean="0">
                <a:latin typeface="Arial" pitchFamily="34" charset="0"/>
                <a:cs typeface="Arial" pitchFamily="34" charset="0"/>
              </a:rPr>
              <a:t>, interligado por um tubo, no seu interior existe um líquido que sustenta dois êmbolos de áreas diferentes  S1 e S2</a:t>
            </a:r>
            <a:r>
              <a:rPr lang="pt-BR" sz="1800" dirty="0" smtClean="0"/>
              <a:t> .</a:t>
            </a:r>
            <a:endParaRPr lang="pt-BR" sz="18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pt-BR" sz="1800" dirty="0" smtClean="0">
                <a:latin typeface="Arial" pitchFamily="34" charset="0"/>
                <a:cs typeface="Arial" pitchFamily="34" charset="0"/>
              </a:rPr>
              <a:t>      Se aplicarmos uma força de intensidade F no êmbolo de área , exerceremos um acréscimo de pressão sobre o líquido dado por:</a:t>
            </a:r>
          </a:p>
          <a:p>
            <a:endParaRPr lang="pt-BR" dirty="0"/>
          </a:p>
        </p:txBody>
      </p:sp>
      <p:pic>
        <p:nvPicPr>
          <p:cNvPr id="4" name="Imagem 3" descr="tp8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4678" y="5000636"/>
            <a:ext cx="1205128" cy="955791"/>
          </a:xfrm>
          <a:prstGeom prst="rect">
            <a:avLst/>
          </a:prstGeom>
        </p:spPr>
      </p:pic>
      <p:pic>
        <p:nvPicPr>
          <p:cNvPr id="9" name="~PP3751.WAV">
            <a:hlinkClick r:id="" action="ppaction://media"/>
          </p:cNvPr>
          <p:cNvPicPr>
            <a:picLocks noRot="1" noChangeAspect="1"/>
          </p:cNvPicPr>
          <p:nvPr>
            <a:wavAudioFile r:embed="rId1" name="~PP3751.WAV"/>
          </p:nvPr>
        </p:nvPicPr>
        <p:blipFill>
          <a:blip r:embed="rId4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4200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pt-BR" sz="1800" dirty="0" smtClean="0">
                <a:latin typeface="Arial" pitchFamily="34" charset="0"/>
                <a:cs typeface="Arial" pitchFamily="34" charset="0"/>
              </a:rPr>
              <a:t>     Pelo teorema de Pascal, sabemos que este acréscimo de pressão será transmitido integralmente a todos os pontos do líquido, inclusive ao êmbolo de área , porém transmitindo um força diferente da aplicada:</a:t>
            </a:r>
          </a:p>
          <a:p>
            <a:endParaRPr lang="pt-BR" sz="1800" dirty="0" smtClean="0">
              <a:latin typeface="Arial" pitchFamily="34" charset="0"/>
              <a:cs typeface="Arial" pitchFamily="34" charset="0"/>
            </a:endParaRPr>
          </a:p>
          <a:p>
            <a:endParaRPr lang="pt-BR" sz="1800" dirty="0" smtClean="0">
              <a:latin typeface="Arial" pitchFamily="34" charset="0"/>
              <a:cs typeface="Arial" pitchFamily="34" charset="0"/>
            </a:endParaRPr>
          </a:p>
          <a:p>
            <a:endParaRPr lang="pt-BR" sz="1800" dirty="0" smtClean="0">
              <a:latin typeface="Arial" pitchFamily="34" charset="0"/>
              <a:cs typeface="Arial" pitchFamily="34" charset="0"/>
            </a:endParaRPr>
          </a:p>
          <a:p>
            <a:endParaRPr lang="pt-BR" sz="1800" dirty="0" smtClean="0">
              <a:latin typeface="Arial" pitchFamily="34" charset="0"/>
              <a:cs typeface="Arial" pitchFamily="34" charset="0"/>
            </a:endParaRPr>
          </a:p>
          <a:p>
            <a:endParaRPr lang="pt-BR" sz="18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pt-BR" sz="1800" dirty="0" smtClean="0">
                <a:latin typeface="Arial" pitchFamily="34" charset="0"/>
                <a:cs typeface="Arial" pitchFamily="34" charset="0"/>
              </a:rPr>
              <a:t>     Como o acréscimo de pressão é igual para ambas as expressões podemos igualá-las:</a:t>
            </a:r>
          </a:p>
          <a:p>
            <a:pPr>
              <a:buNone/>
            </a:pPr>
            <a:r>
              <a:rPr lang="pt-BR" sz="1800" dirty="0" smtClean="0"/>
              <a:t/>
            </a:r>
            <a:br>
              <a:rPr lang="pt-BR" sz="1800" dirty="0" smtClean="0"/>
            </a:br>
            <a:endParaRPr lang="pt-BR" sz="1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Imagem 3" descr="tp9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6116" y="3000373"/>
            <a:ext cx="1428760" cy="1077426"/>
          </a:xfrm>
          <a:prstGeom prst="rect">
            <a:avLst/>
          </a:prstGeom>
        </p:spPr>
      </p:pic>
      <p:pic>
        <p:nvPicPr>
          <p:cNvPr id="5" name="Imagem 4" descr="tp10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1868" y="5286388"/>
            <a:ext cx="1143008" cy="1054105"/>
          </a:xfrm>
          <a:prstGeom prst="rect">
            <a:avLst/>
          </a:prstGeom>
        </p:spPr>
      </p:pic>
      <p:pic>
        <p:nvPicPr>
          <p:cNvPr id="8" name="~PP2951.WAV">
            <a:hlinkClick r:id="" action="ppaction://media"/>
          </p:cNvPr>
          <p:cNvPicPr>
            <a:picLocks noRot="1" noChangeAspect="1"/>
          </p:cNvPicPr>
          <p:nvPr>
            <a:wavAudioFile r:embed="rId1" name="~PP2951.WAV"/>
          </p:nvPr>
        </p:nvPicPr>
        <p:blipFill>
          <a:blip r:embed="rId5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3367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200" dirty="0" smtClean="0">
                <a:latin typeface="Arial" pitchFamily="34" charset="0"/>
                <a:cs typeface="Arial" pitchFamily="34" charset="0"/>
              </a:rPr>
              <a:t>Questão 65 do ENEM 2013</a:t>
            </a:r>
            <a:endParaRPr lang="pt-BR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pt-BR" sz="1800" dirty="0" smtClean="0">
                <a:latin typeface="Arial" pitchFamily="34" charset="0"/>
                <a:cs typeface="Arial" pitchFamily="34" charset="0"/>
              </a:rPr>
              <a:t>Para oferecer acessibilidade aos portadores de </a:t>
            </a:r>
            <a:r>
              <a:rPr lang="pt-BR" sz="1800" dirty="0" err="1" smtClean="0">
                <a:latin typeface="Arial" pitchFamily="34" charset="0"/>
                <a:cs typeface="Arial" pitchFamily="34" charset="0"/>
              </a:rPr>
              <a:t>dificulda</a:t>
            </a:r>
            <a:r>
              <a:rPr lang="pt-BR" sz="1800" dirty="0" smtClean="0">
                <a:latin typeface="Arial" pitchFamily="34" charset="0"/>
                <a:cs typeface="Arial" pitchFamily="34" charset="0"/>
              </a:rPr>
              <a:t> - </a:t>
            </a:r>
            <a:r>
              <a:rPr lang="pt-BR" sz="1800" dirty="0" err="1" smtClean="0">
                <a:latin typeface="Arial" pitchFamily="34" charset="0"/>
                <a:cs typeface="Arial" pitchFamily="34" charset="0"/>
              </a:rPr>
              <a:t>des</a:t>
            </a:r>
            <a:r>
              <a:rPr lang="pt-BR" sz="1800" dirty="0" smtClean="0">
                <a:latin typeface="Arial" pitchFamily="34" charset="0"/>
                <a:cs typeface="Arial" pitchFamily="34" charset="0"/>
              </a:rPr>
              <a:t> de locomoção, é utilizado, em ônibus e automóveis, o elevador hidráulico. Nesse dispositivo é usada uma bomba elétrica, para forçar um fluido a passar de uma tubulação estreita para outra mais larga, e dessa forma acionar um pistão que movimenta a plataforma. Considere um elevador hidráulico cuja área da cabeça do pistão seja cinco vezes maior do que a área da tubulação que sai da bomba. Desprezando o atrito e considerando uma aceleração gravitacional de 10m/s2, deseja-se elevar uma pessoa de 65 kg em uma cadeira de rodas de 15 kg sobre a plataforma de 20 kg. Qual deve ser a força exercida pelo motor da bomba sobre o fluido, para que o cadeirante seja elevado com velocidade constante?</a:t>
            </a:r>
          </a:p>
          <a:p>
            <a:pPr>
              <a:buNone/>
            </a:pPr>
            <a:r>
              <a:rPr lang="pt-BR" sz="1800" dirty="0" smtClean="0">
                <a:latin typeface="Arial" pitchFamily="34" charset="0"/>
                <a:cs typeface="Arial" pitchFamily="34" charset="0"/>
              </a:rPr>
              <a:t>     a) 20N </a:t>
            </a:r>
          </a:p>
          <a:p>
            <a:pPr>
              <a:buNone/>
            </a:pPr>
            <a:r>
              <a:rPr lang="pt-BR" sz="1800" dirty="0" smtClean="0">
                <a:latin typeface="Arial" pitchFamily="34" charset="0"/>
                <a:cs typeface="Arial" pitchFamily="34" charset="0"/>
              </a:rPr>
              <a:t>     b) 100N </a:t>
            </a:r>
          </a:p>
          <a:p>
            <a:pPr>
              <a:buNone/>
            </a:pPr>
            <a:r>
              <a:rPr lang="pt-BR" sz="1800" dirty="0" smtClean="0">
                <a:latin typeface="Arial" pitchFamily="34" charset="0"/>
                <a:cs typeface="Arial" pitchFamily="34" charset="0"/>
              </a:rPr>
              <a:t>     c) 200N </a:t>
            </a:r>
          </a:p>
          <a:p>
            <a:pPr>
              <a:buNone/>
            </a:pPr>
            <a:r>
              <a:rPr lang="pt-BR" sz="1800" dirty="0" smtClean="0">
                <a:latin typeface="Arial" pitchFamily="34" charset="0"/>
                <a:cs typeface="Arial" pitchFamily="34" charset="0"/>
              </a:rPr>
              <a:t>     d) 1000N </a:t>
            </a:r>
          </a:p>
          <a:p>
            <a:pPr>
              <a:buNone/>
            </a:pPr>
            <a:r>
              <a:rPr lang="pt-BR" sz="1800" dirty="0" smtClean="0">
                <a:latin typeface="Arial" pitchFamily="34" charset="0"/>
                <a:cs typeface="Arial" pitchFamily="34" charset="0"/>
              </a:rPr>
              <a:t>     e) 5000N</a:t>
            </a:r>
          </a:p>
        </p:txBody>
      </p:sp>
      <p:pic>
        <p:nvPicPr>
          <p:cNvPr id="6" name="~PP2651.WAV">
            <a:hlinkClick r:id="" action="ppaction://media"/>
          </p:cNvPr>
          <p:cNvPicPr>
            <a:picLocks noRot="1" noChangeAspect="1"/>
          </p:cNvPicPr>
          <p:nvPr>
            <a:wavAudioFile r:embed="rId1" name="~PP2651.WAV"/>
          </p:nvPr>
        </p:nvPicPr>
        <p:blipFill>
          <a:blip r:embed="rId3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9155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 descr="b88805d8-9a3f-476e-b00c-0fa964cf0c48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428728" y="0"/>
            <a:ext cx="6215106" cy="6858000"/>
          </a:xfrm>
        </p:spPr>
      </p:pic>
      <p:pic>
        <p:nvPicPr>
          <p:cNvPr id="6" name="~PP57.WAV">
            <a:hlinkClick r:id="" action="ppaction://media"/>
          </p:cNvPr>
          <p:cNvPicPr>
            <a:picLocks noRot="1" noChangeAspect="1"/>
          </p:cNvPicPr>
          <p:nvPr>
            <a:wavAudioFile r:embed="rId1" name="~PP57.WAV"/>
          </p:nvPr>
        </p:nvPicPr>
        <p:blipFill>
          <a:blip r:embed="rId4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2789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uxo">
  <a:themeElements>
    <a:clrScheme name="Flux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ux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ux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102</TotalTime>
  <Words>295</Words>
  <Application>Microsoft Office PowerPoint</Application>
  <PresentationFormat>Apresentação na tela (4:3)</PresentationFormat>
  <Paragraphs>48</Paragraphs>
  <Slides>7</Slides>
  <Notes>0</Notes>
  <HiddenSlides>0</HiddenSlides>
  <MMClips>7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7</vt:i4>
      </vt:variant>
    </vt:vector>
  </HeadingPairs>
  <TitlesOfParts>
    <vt:vector size="8" baseType="lpstr">
      <vt:lpstr>Fluxo</vt:lpstr>
      <vt:lpstr>E.E.E.F.M Profª Filomena Quitiba</vt:lpstr>
      <vt:lpstr>Teorema de Pascal </vt:lpstr>
      <vt:lpstr>Slide 3</vt:lpstr>
      <vt:lpstr>Slide 4</vt:lpstr>
      <vt:lpstr>Slide 5</vt:lpstr>
      <vt:lpstr>Questão 65 do ENEM 2013</vt:lpstr>
      <vt:lpstr>Slide 7</vt:lpstr>
    </vt:vector>
  </TitlesOfParts>
  <Company>WebClan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E.E.E.F.M Profª Filomena Quitiba</dc:title>
  <dc:creator>francielleloure99@gmail.com</dc:creator>
  <cp:lastModifiedBy>Windows</cp:lastModifiedBy>
  <cp:revision>2</cp:revision>
  <dcterms:created xsi:type="dcterms:W3CDTF">2017-05-10T18:52:02Z</dcterms:created>
  <dcterms:modified xsi:type="dcterms:W3CDTF">2017-05-11T03:55:09Z</dcterms:modified>
</cp:coreProperties>
</file>