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4DE5-90CB-4D34-9F1A-55D0578FC9DF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819F-4EE2-43A0-8B4D-29500EB43A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2232248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Estudando para o ENEM de forma Invertida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7992888" cy="2952328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EEEFM. Coronel Gomes de Oliveira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Nome: Ada Peixoto   Turma: 2ºV01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Professor: Lucas Xavier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Refração: Lei </a:t>
            </a:r>
            <a:r>
              <a:rPr lang="pt-BR" b="1" dirty="0">
                <a:solidFill>
                  <a:schemeClr val="tx1"/>
                </a:solidFill>
              </a:rPr>
              <a:t>de </a:t>
            </a:r>
            <a:r>
              <a:rPr lang="pt-BR" b="1" dirty="0" smtClean="0">
                <a:solidFill>
                  <a:schemeClr val="tx1"/>
                </a:solidFill>
              </a:rPr>
              <a:t>Snell-Descartes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ENEM: 2014. Questão 54</a:t>
            </a: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" name="~PP2835.WAV">
            <a:hlinkClick r:id="" action="ppaction://media"/>
          </p:cNvPr>
          <p:cNvPicPr>
            <a:picLocks noRot="1" noChangeAspect="1"/>
          </p:cNvPicPr>
          <p:nvPr>
            <a:wavAudioFile r:embed="rId1" name="~PP283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Lei de </a:t>
            </a:r>
            <a:r>
              <a:rPr lang="pt-BR" b="1" dirty="0" smtClean="0"/>
              <a:t>Snell-Descartes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Lei de Snell-Descartes, também conhecida como lei de Snell ou lei de Descartes ou ainda, simplesmente, lei de refração, se resume a uma expressão que dá o desvio angular sofrido por um raio de luz ao passar para um meio com índice de refração diferente do qual ele estava percorrendo. Em outras palavras, descreve a relação entre os ângulos de incidência e refração, quando referindo-se a luz ou outras </a:t>
            </a:r>
            <a:r>
              <a:rPr lang="pt-BR" b="1" dirty="0" smtClean="0"/>
              <a:t>ondas</a:t>
            </a:r>
            <a:r>
              <a:rPr lang="pt-BR" b="1" dirty="0"/>
              <a:t> passando através de uma fronteira (</a:t>
            </a:r>
            <a:r>
              <a:rPr lang="pt-BR" b="1" i="1" dirty="0"/>
              <a:t>interface</a:t>
            </a:r>
            <a:r>
              <a:rPr lang="pt-BR" b="1" dirty="0"/>
              <a:t>) entre dois </a:t>
            </a:r>
            <a:r>
              <a:rPr lang="pt-BR" b="1" dirty="0" smtClean="0"/>
              <a:t>meios </a:t>
            </a:r>
            <a:r>
              <a:rPr lang="pt-BR" b="1" dirty="0"/>
              <a:t>isotrópicos diferentes, tais como água e </a:t>
            </a:r>
            <a:r>
              <a:rPr lang="pt-BR" b="1" dirty="0" smtClean="0"/>
              <a:t>vidro.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~PP4026.WAV">
            <a:hlinkClick r:id="" action="ppaction://media"/>
          </p:cNvPr>
          <p:cNvPicPr>
            <a:picLocks noRot="1" noChangeAspect="1"/>
          </p:cNvPicPr>
          <p:nvPr>
            <a:wavAudioFile r:embed="rId1" name="~PP40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t-BR" sz="2700" b="1" dirty="0"/>
              <a:t>Para determinar o índice de refração </a:t>
            </a:r>
            <a:r>
              <a:rPr lang="pt-BR" sz="2700" b="1" dirty="0" smtClean="0"/>
              <a:t>(n) se utiliza </a:t>
            </a:r>
            <a:r>
              <a:rPr lang="pt-BR" sz="2700" b="1" dirty="0"/>
              <a:t>a expressão</a:t>
            </a:r>
            <a:r>
              <a:rPr lang="pt-BR" sz="2700" b="1" dirty="0" smtClean="0"/>
              <a:t>:</a:t>
            </a:r>
          </a:p>
          <a:p>
            <a:pPr algn="ctr">
              <a:buNone/>
            </a:pPr>
            <a:r>
              <a:rPr lang="pt-BR" sz="2700" b="1" dirty="0" smtClean="0"/>
              <a:t>N= c/v</a:t>
            </a:r>
          </a:p>
          <a:p>
            <a:pPr algn="ctr">
              <a:buNone/>
            </a:pPr>
            <a:endParaRPr lang="pt-BR" sz="2700" b="1" dirty="0"/>
          </a:p>
          <a:p>
            <a:r>
              <a:rPr lang="pt-BR" sz="2700" b="1" dirty="0"/>
              <a:t>Na qual:</a:t>
            </a:r>
          </a:p>
          <a:p>
            <a:r>
              <a:rPr lang="pt-BR" sz="2700" b="1" dirty="0" smtClean="0"/>
              <a:t>C</a:t>
            </a:r>
            <a:r>
              <a:rPr lang="pt-BR" sz="2700" b="1" dirty="0"/>
              <a:t> é a velocidade da luz no vácuo (constante);</a:t>
            </a:r>
          </a:p>
          <a:p>
            <a:r>
              <a:rPr lang="pt-BR" sz="2700" b="1" dirty="0"/>
              <a:t>V é a velocidade no meio escolhido; e</a:t>
            </a:r>
          </a:p>
          <a:p>
            <a:r>
              <a:rPr lang="pt-BR" sz="2700" b="1" dirty="0"/>
              <a:t>N é o índice de refração do meio escolhido</a:t>
            </a:r>
          </a:p>
          <a:p>
            <a:pPr algn="ctr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~PP1165.WAV">
            <a:hlinkClick r:id="" action="ppaction://media"/>
          </p:cNvPr>
          <p:cNvPicPr>
            <a:picLocks noRot="1" noChangeAspect="1"/>
          </p:cNvPicPr>
          <p:nvPr>
            <a:wavAudioFile r:embed="rId1" name="~PP116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 Questão 54 – ENEM 2014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Uma proposta de dispositivo capaz de indicar a qualidade da gasolina vendida em postos e, consequentemente, evitar fraudes, poderia utilizar o conceito de refração luminosa. Nesse sentido, a gasolina não adulterada, na temperatura ambiente, apresenta razão entre os senos dos raios incidente e refratado igual a 1,4. Desse modo, fazendo incidir o feixe de luz proveniente do ar com um ângulo fixo e maior que zero, qualquer modificação no ângulo do feixe refratado indicará adulteração no combustível. Em uma fiscalização rotineira, o teste apresentou o valor de 1,9.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>Qual foi o comportamento do raio refratado?</a:t>
            </a:r>
          </a:p>
        </p:txBody>
      </p:sp>
      <p:pic>
        <p:nvPicPr>
          <p:cNvPr id="4" name="~PP2299.WAV">
            <a:hlinkClick r:id="" action="ppaction://media"/>
          </p:cNvPr>
          <p:cNvPicPr>
            <a:picLocks noRot="1" noChangeAspect="1"/>
          </p:cNvPicPr>
          <p:nvPr>
            <a:wavAudioFile r:embed="rId1" name="~PP229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pt-BR" sz="2700" b="1" dirty="0"/>
              <a:t>a) Mudou de sentido.</a:t>
            </a:r>
            <a:br>
              <a:rPr lang="pt-BR" sz="2700" b="1" dirty="0"/>
            </a:br>
            <a:r>
              <a:rPr lang="pt-BR" sz="2700" b="1" dirty="0"/>
              <a:t>b) Sofreu reflexão total.</a:t>
            </a:r>
            <a:br>
              <a:rPr lang="pt-BR" sz="2700" b="1" dirty="0"/>
            </a:br>
            <a:r>
              <a:rPr lang="pt-BR" sz="2700" b="1" dirty="0"/>
              <a:t>c) Atingiu o valor do ângulo limite.</a:t>
            </a:r>
            <a:br>
              <a:rPr lang="pt-BR" sz="2700" b="1" dirty="0"/>
            </a:br>
            <a:r>
              <a:rPr lang="pt-BR" sz="2700" b="1" dirty="0"/>
              <a:t>d) Direcionou-se para a superfície de separação.</a:t>
            </a:r>
            <a:br>
              <a:rPr lang="pt-BR" sz="2700" b="1" dirty="0"/>
            </a:br>
            <a:r>
              <a:rPr lang="pt-BR" sz="2700" b="1" dirty="0"/>
              <a:t>e) Aproximou-se da normal à superfície de separação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endParaRPr lang="pt-BR" dirty="0"/>
          </a:p>
          <a:p>
            <a:endParaRPr lang="pt-BR" sz="2700" b="1" dirty="0" smtClean="0"/>
          </a:p>
          <a:p>
            <a:endParaRPr lang="pt-BR" sz="2700" b="1" dirty="0"/>
          </a:p>
          <a:p>
            <a:endParaRPr lang="pt-BR" sz="2700" b="1" dirty="0" smtClean="0"/>
          </a:p>
        </p:txBody>
      </p:sp>
      <p:pic>
        <p:nvPicPr>
          <p:cNvPr id="4" name="~PP3441.WAV">
            <a:hlinkClick r:id="" action="ppaction://media"/>
          </p:cNvPr>
          <p:cNvPicPr>
            <a:picLocks noRot="1" noChangeAspect="1"/>
          </p:cNvPicPr>
          <p:nvPr>
            <a:wavAudioFile r:embed="rId1" name="~PP344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Resolução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b="1" dirty="0"/>
              <a:t>De acordo com a Lei de Snell:</a:t>
            </a:r>
          </a:p>
          <a:p>
            <a:r>
              <a:rPr lang="pt-BR" sz="2700" b="1" dirty="0"/>
              <a:t>sen (i) / sen (r) = </a:t>
            </a:r>
            <a:r>
              <a:rPr lang="pt-BR" sz="2700" b="1" dirty="0" err="1"/>
              <a:t>n</a:t>
            </a:r>
            <a:r>
              <a:rPr lang="pt-BR" sz="2700" b="1" baseline="-25000" dirty="0" err="1"/>
              <a:t>liq</a:t>
            </a:r>
            <a:r>
              <a:rPr lang="pt-BR" sz="2700" b="1" baseline="-25000" dirty="0"/>
              <a:t> </a:t>
            </a:r>
            <a:r>
              <a:rPr lang="pt-BR" sz="2700" b="1" dirty="0"/>
              <a:t>/</a:t>
            </a:r>
            <a:r>
              <a:rPr lang="pt-BR" sz="2700" b="1" dirty="0" err="1" smtClean="0"/>
              <a:t>n</a:t>
            </a:r>
            <a:r>
              <a:rPr lang="pt-BR" sz="2700" b="1" baseline="-25000" dirty="0" err="1" smtClean="0"/>
              <a:t>ar</a:t>
            </a:r>
            <a:endParaRPr lang="pt-BR" sz="2700" b="1" baseline="-25000" dirty="0" smtClean="0"/>
          </a:p>
          <a:p>
            <a:endParaRPr lang="pt-BR" sz="2700" b="1" dirty="0"/>
          </a:p>
          <a:p>
            <a:r>
              <a:rPr lang="pt-BR" sz="2700" b="1" dirty="0"/>
              <a:t>Se a razão aumentou é porque aumentou o índice de refração do líquido, diminuindo o seno do ângulo de refração, fazendo com que o raio refratado se aproximasse da </a:t>
            </a:r>
            <a:r>
              <a:rPr lang="pt-BR" sz="2700" b="1" dirty="0" smtClean="0"/>
              <a:t>normal.</a:t>
            </a:r>
            <a:endParaRPr lang="pt-BR" sz="2700" b="1" smtClean="0"/>
          </a:p>
          <a:p>
            <a:endParaRPr lang="pt-BR" sz="2700" b="1" dirty="0"/>
          </a:p>
          <a:p>
            <a:r>
              <a:rPr lang="pt-BR" sz="2700" b="1" dirty="0" smtClean="0"/>
              <a:t>Resposta: E</a:t>
            </a:r>
            <a:endParaRPr lang="pt-BR" sz="2700" b="1" dirty="0"/>
          </a:p>
        </p:txBody>
      </p:sp>
      <p:pic>
        <p:nvPicPr>
          <p:cNvPr id="4" name="~PP1306.WAV">
            <a:hlinkClick r:id="" action="ppaction://media"/>
          </p:cNvPr>
          <p:cNvPicPr>
            <a:picLocks noRot="1" noChangeAspect="1"/>
          </p:cNvPicPr>
          <p:nvPr>
            <a:wavAudioFile r:embed="rId1" name="~PP130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199</Words>
  <Application>Microsoft Office PowerPoint</Application>
  <PresentationFormat>Apresentação na tela (4:3)</PresentationFormat>
  <Paragraphs>28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Estudando para o ENEM de forma Invertida</vt:lpstr>
      <vt:lpstr>Lei de Snell-Descartes</vt:lpstr>
      <vt:lpstr>Slide 3</vt:lpstr>
      <vt:lpstr> Questão 54 – ENEM 2014 </vt:lpstr>
      <vt:lpstr>Slide 5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Peixotoo</dc:creator>
  <cp:lastModifiedBy>Windows</cp:lastModifiedBy>
  <cp:revision>7</cp:revision>
  <dcterms:created xsi:type="dcterms:W3CDTF">2017-05-10T21:44:33Z</dcterms:created>
  <dcterms:modified xsi:type="dcterms:W3CDTF">2017-05-17T20:13:39Z</dcterms:modified>
</cp:coreProperties>
</file>