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0" r:id="rId3"/>
    <p:sldId id="257" r:id="rId4"/>
    <p:sldId id="258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235E-4D61-4683-90F5-E7197EDC46B7}" type="datetimeFigureOut">
              <a:rPr lang="pt-BR" smtClean="0"/>
              <a:pPr/>
              <a:t>30/04/2017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F9D6-9152-4827-934E-34E77C0518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 Orientações do </a:t>
            </a:r>
            <a:r>
              <a:rPr lang="pt-BR" b="1" dirty="0" err="1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Podcast</a:t>
            </a:r>
            <a:endParaRPr lang="pt-BR" dirty="0"/>
          </a:p>
        </p:txBody>
      </p:sp>
      <p:pic>
        <p:nvPicPr>
          <p:cNvPr id="4" name="~PP3812.WAV">
            <a:hlinkClick r:id="" action="ppaction://media"/>
          </p:cNvPr>
          <p:cNvPicPr>
            <a:picLocks noRot="1" noChangeAspect="1"/>
          </p:cNvPicPr>
          <p:nvPr>
            <a:wavAudioFile r:embed="rId1" name="~PP381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/>
            </a:r>
            <a:b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</a:b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2714620"/>
            <a:ext cx="8643966" cy="35719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EEEFM.Coronel Gomes de Oliveira</a:t>
            </a: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EEEFM. </a:t>
            </a:r>
            <a:r>
              <a:rPr lang="pt-BR" dirty="0" err="1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Profª</a:t>
            </a: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. Filomena </a:t>
            </a:r>
            <a:r>
              <a:rPr lang="pt-BR" dirty="0" err="1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Quitiba</a:t>
            </a: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 </a:t>
            </a:r>
          </a:p>
          <a:p>
            <a:pPr algn="l"/>
            <a:endParaRPr lang="pt-BR" dirty="0" smtClean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Nome:  Lucas                              Turma: 2ºM04</a:t>
            </a:r>
          </a:p>
          <a:p>
            <a:pPr algn="l"/>
            <a:endParaRPr lang="pt-BR" dirty="0" smtClean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Professor: Lucas Xavier</a:t>
            </a:r>
          </a:p>
          <a:p>
            <a:pPr algn="l"/>
            <a:endParaRPr lang="pt-BR" dirty="0" smtClean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Assunto: Hidrostática - Teorema de Simon </a:t>
            </a:r>
            <a:r>
              <a:rPr lang="pt-BR" dirty="0" err="1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Stevin</a:t>
            </a:r>
            <a:endParaRPr lang="pt-BR" dirty="0" smtClean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pPr algn="l"/>
            <a:endParaRPr lang="pt-BR" dirty="0" smtClean="0">
              <a:solidFill>
                <a:schemeClr val="tx2"/>
              </a:solidFill>
              <a:latin typeface="Calisto MT" pitchFamily="18" charset="0"/>
              <a:ea typeface="FangSong" pitchFamily="49" charset="-122"/>
            </a:endParaRPr>
          </a:p>
          <a:p>
            <a:pPr algn="l"/>
            <a:r>
              <a:rPr lang="pt-BR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ENEM: 2011. </a:t>
            </a:r>
            <a:r>
              <a:rPr lang="pt-BR" sz="2900" dirty="0" smtClean="0">
                <a:solidFill>
                  <a:schemeClr val="tx2"/>
                </a:solidFill>
                <a:latin typeface="Calisto MT" pitchFamily="18" charset="0"/>
                <a:ea typeface="FangSong" pitchFamily="49" charset="-122"/>
              </a:rPr>
              <a:t>QUESTÃO 76</a:t>
            </a:r>
          </a:p>
        </p:txBody>
      </p:sp>
      <p:pic>
        <p:nvPicPr>
          <p:cNvPr id="4" name="~PP3802.WAV">
            <a:hlinkClick r:id="" action="ppaction://media"/>
          </p:cNvPr>
          <p:cNvPicPr>
            <a:picLocks noRot="1" noChangeAspect="1"/>
          </p:cNvPicPr>
          <p:nvPr>
            <a:wavAudioFile r:embed="rId1" name="~PP380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96144"/>
          </a:xfrm>
          <a:solidFill>
            <a:schemeClr val="tx1">
              <a:alpha val="1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cs typeface="Arial" pitchFamily="34" charset="0"/>
              </a:rPr>
              <a:t>O que é </a:t>
            </a:r>
            <a:r>
              <a:rPr lang="pt-BR" dirty="0" smtClean="0">
                <a:solidFill>
                  <a:schemeClr val="tx2"/>
                </a:solidFill>
                <a:latin typeface="Calisto MT" pitchFamily="18" charset="0"/>
                <a:cs typeface="Arial" pitchFamily="34" charset="0"/>
              </a:rPr>
              <a:t>Teorema de Stevin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cs typeface="Arial" pitchFamily="34" charset="0"/>
              </a:rPr>
              <a:t>?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4932040" cy="48965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Princípio feito por Simon Stevin, trata-se da variação da pressão de dois pontos que estão num mesmo líquido em equilíbrio, onde a densidade da pressão é determinada pelo desnível entre os dois pontos.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 rot="19712167">
            <a:off x="6026254" y="5883171"/>
            <a:ext cx="4067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Espaço Reservado para Imagem 11" descr="vaso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1857364"/>
            <a:ext cx="3678456" cy="275884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357818" y="4714884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 = </a:t>
            </a:r>
            <a:r>
              <a:rPr lang="pt-BR" sz="32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3200" i="1" baseline="-25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atm</a:t>
            </a:r>
            <a:r>
              <a:rPr lang="pt-BR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+ </a:t>
            </a:r>
            <a:r>
              <a:rPr lang="pt-BR" sz="32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d.g.</a:t>
            </a:r>
            <a:r>
              <a:rPr lang="pt-BR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</a:t>
            </a:r>
            <a:endParaRPr lang="pt-BR" sz="3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230.WAV">
            <a:hlinkClick r:id="" action="ppaction://media"/>
          </p:cNvPr>
          <p:cNvPicPr>
            <a:picLocks noRot="1" noChangeAspect="1"/>
          </p:cNvPicPr>
          <p:nvPr>
            <a:wavAudioFile r:embed="rId1" name="~PP23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7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idx="1"/>
          </p:nvPr>
        </p:nvSpPr>
        <p:spPr>
          <a:xfrm>
            <a:off x="1928794" y="5189846"/>
            <a:ext cx="6984776" cy="1668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/>
              <a:t>   P a = P b</a:t>
            </a:r>
            <a:br>
              <a:rPr lang="pt-BR" sz="2800" dirty="0" smtClean="0"/>
            </a:br>
            <a:r>
              <a:rPr lang="pt-BR" sz="2800" dirty="0" smtClean="0"/>
              <a:t>d</a:t>
            </a:r>
            <a:r>
              <a:rPr lang="pt-BR" sz="1600" dirty="0" smtClean="0"/>
              <a:t>A  </a:t>
            </a:r>
            <a:r>
              <a:rPr lang="pt-BR" sz="2800" dirty="0" smtClean="0"/>
              <a:t>. </a:t>
            </a:r>
            <a:r>
              <a:rPr lang="pt-BR" sz="2800" dirty="0"/>
              <a:t>g</a:t>
            </a:r>
            <a:r>
              <a:rPr lang="pt-BR" sz="2800" dirty="0" smtClean="0"/>
              <a:t> . h</a:t>
            </a:r>
            <a:r>
              <a:rPr lang="pt-BR" sz="1600" dirty="0"/>
              <a:t>A</a:t>
            </a:r>
            <a:r>
              <a:rPr lang="pt-BR" sz="1600" dirty="0" smtClean="0"/>
              <a:t>  </a:t>
            </a:r>
            <a:r>
              <a:rPr lang="pt-BR" sz="2800" dirty="0" smtClean="0"/>
              <a:t>= d</a:t>
            </a:r>
            <a:r>
              <a:rPr lang="pt-BR" sz="1600" dirty="0" smtClean="0"/>
              <a:t>B </a:t>
            </a:r>
            <a:r>
              <a:rPr lang="pt-BR" sz="2800" dirty="0" smtClean="0"/>
              <a:t>. </a:t>
            </a:r>
            <a:r>
              <a:rPr lang="pt-BR" sz="2800" dirty="0"/>
              <a:t>g</a:t>
            </a:r>
            <a:r>
              <a:rPr lang="pt-BR" sz="2800" dirty="0" smtClean="0"/>
              <a:t> . h</a:t>
            </a:r>
            <a:r>
              <a:rPr lang="pt-BR" sz="1600" dirty="0" smtClean="0"/>
              <a:t>B </a:t>
            </a:r>
          </a:p>
          <a:p>
            <a:pPr algn="ctr">
              <a:buNone/>
            </a:pPr>
            <a:r>
              <a:rPr lang="pt-BR" sz="2800" i="1" dirty="0" smtClean="0"/>
              <a:t>   d</a:t>
            </a:r>
            <a:r>
              <a:rPr lang="pt-BR" sz="1600" i="1" dirty="0" smtClean="0"/>
              <a:t>A </a:t>
            </a:r>
            <a:r>
              <a:rPr lang="pt-BR" sz="2800" i="1" dirty="0" smtClean="0"/>
              <a:t>. h</a:t>
            </a:r>
            <a:r>
              <a:rPr lang="pt-BR" sz="1600" i="1" dirty="0" smtClean="0"/>
              <a:t>A </a:t>
            </a:r>
            <a:r>
              <a:rPr lang="pt-BR" sz="2800" i="1" dirty="0" smtClean="0"/>
              <a:t>= d</a:t>
            </a:r>
            <a:r>
              <a:rPr lang="pt-BR" sz="1600" i="1" dirty="0" smtClean="0"/>
              <a:t>B </a:t>
            </a:r>
            <a:r>
              <a:rPr lang="pt-BR" sz="2800" i="1" dirty="0" smtClean="0"/>
              <a:t>. h</a:t>
            </a:r>
            <a:r>
              <a:rPr lang="pt-BR" sz="1600" i="1" dirty="0" smtClean="0"/>
              <a:t>B</a:t>
            </a:r>
            <a:endParaRPr lang="pt-BR" sz="2800" i="1" dirty="0"/>
          </a:p>
        </p:txBody>
      </p:sp>
      <p:sp>
        <p:nvSpPr>
          <p:cNvPr id="15" name="Retângulo 14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9712167">
            <a:off x="6026254" y="5883171"/>
            <a:ext cx="4067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s://encrypted-tbn0.gstatic.com/images?q=tbn:ANd9GcRAJF8wlB6zt8QMkImKFfEKptDPAvb9qfsSWncDaufgaQs15L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74"/>
            <a:ext cx="4968552" cy="3528392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1214414" y="5786454"/>
            <a:ext cx="23042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96144"/>
          </a:xfrm>
          <a:solidFill>
            <a:schemeClr val="tx1">
              <a:alpha val="1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cs typeface="Arial" pitchFamily="34" charset="0"/>
              </a:rPr>
              <a:t>Determinar a densidade de uma substância desconhecida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283968" y="306896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635896" y="2987660"/>
            <a:ext cx="9361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Ponto A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6660232" y="3068960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012160" y="2987660"/>
            <a:ext cx="9361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Ponto B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 flipH="1">
            <a:off x="9143998" y="0"/>
            <a:ext cx="45719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285852" y="6858000"/>
            <a:ext cx="144016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95536" y="2981851"/>
            <a:ext cx="3168352" cy="20313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 smtClean="0"/>
              <a:t>Álcool 0,79     Níquel 8,9</a:t>
            </a:r>
          </a:p>
          <a:p>
            <a:r>
              <a:rPr lang="pt-BR" dirty="0" smtClean="0"/>
              <a:t>Alumínio 2,7  Platina 21,4</a:t>
            </a:r>
          </a:p>
          <a:p>
            <a:r>
              <a:rPr lang="pt-BR" dirty="0" smtClean="0"/>
              <a:t>Latão 8,4        Porcelana 2,4</a:t>
            </a:r>
          </a:p>
          <a:p>
            <a:r>
              <a:rPr lang="pt-BR" dirty="0" smtClean="0"/>
              <a:t>Cobre 8,9       Prata 10,5</a:t>
            </a:r>
          </a:p>
          <a:p>
            <a:r>
              <a:rPr lang="pt-BR" dirty="0" smtClean="0"/>
              <a:t>Vidro 2,6        Aço inoxidável 7,9</a:t>
            </a:r>
          </a:p>
          <a:p>
            <a:r>
              <a:rPr lang="pt-BR" dirty="0" smtClean="0"/>
              <a:t>Ouro 19,3      Água 1,0</a:t>
            </a:r>
          </a:p>
          <a:p>
            <a:r>
              <a:rPr lang="pt-BR" dirty="0" smtClean="0"/>
              <a:t>Ferro 7,9        Estanho 7,26</a:t>
            </a:r>
            <a:endParaRPr lang="pt-BR" dirty="0"/>
          </a:p>
        </p:txBody>
      </p:sp>
      <p:pic>
        <p:nvPicPr>
          <p:cNvPr id="20" name="~PP246.WAV">
            <a:hlinkClick r:id="" action="ppaction://media"/>
          </p:cNvPr>
          <p:cNvPicPr>
            <a:picLocks noRot="1" noChangeAspect="1"/>
          </p:cNvPicPr>
          <p:nvPr>
            <a:wavAudioFile r:embed="rId1" name="~PP24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693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pt-BR" sz="2800" dirty="0" smtClean="0"/>
              <a:t>Enem 2011: Questão 76.</a:t>
            </a:r>
          </a:p>
          <a:p>
            <a:r>
              <a:rPr lang="pt-BR" sz="2800" dirty="0" smtClean="0"/>
              <a:t>Um tipo de vaso sanitário que vem substituindo as válvulas de descarga está esquematizado na figura. Ao acionar a alavanca, toda a água do tanque é escoada e aumenta o nível no vaso, até cobrir o sifão. De acordo com o Teorema de </a:t>
            </a:r>
            <a:r>
              <a:rPr lang="pt-BR" sz="2800" dirty="0" err="1" smtClean="0"/>
              <a:t>Stevin</a:t>
            </a:r>
            <a:r>
              <a:rPr lang="pt-BR" sz="2800" dirty="0" smtClean="0"/>
              <a:t>, quanto maior a profundidade, maior a pressão. Assim, a água desce levando os rejeitos até o sistema de esgoto. A válvula da caixa de descarga se fecha e ocorre o seu enchimento. Em relação às válvulas de descarga, esse tipo de sistema proporciona maior economia de água.</a:t>
            </a:r>
          </a:p>
          <a:p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 rot="19712167">
            <a:off x="6156590" y="5943209"/>
            <a:ext cx="4067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96144"/>
          </a:xfrm>
          <a:solidFill>
            <a:schemeClr val="tx1">
              <a:alpha val="1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cs typeface="Arial" pitchFamily="34" charset="0"/>
              </a:rPr>
              <a:t>Questão do ENEM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cs typeface="Arial" pitchFamily="34" charset="0"/>
            </a:endParaRPr>
          </a:p>
        </p:txBody>
      </p:sp>
      <p:pic>
        <p:nvPicPr>
          <p:cNvPr id="9" name="~PP3225.WAV">
            <a:hlinkClick r:id="" action="ppaction://media"/>
          </p:cNvPr>
          <p:cNvPicPr>
            <a:picLocks noRot="1" noChangeAspect="1"/>
          </p:cNvPicPr>
          <p:nvPr>
            <a:wavAudioFile r:embed="rId1" name="~PP322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 rot="19712167">
            <a:off x="6156590" y="5943209"/>
            <a:ext cx="4067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C:\Users\Particular\Desktop\questa0_78_do_enem_201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00108"/>
            <a:ext cx="5905500" cy="4505325"/>
          </a:xfrm>
          <a:prstGeom prst="rect">
            <a:avLst/>
          </a:prstGeom>
          <a:noFill/>
        </p:spPr>
      </p:pic>
      <p:pic>
        <p:nvPicPr>
          <p:cNvPr id="5" name="~PP271.WAV">
            <a:hlinkClick r:id="" action="ppaction://media"/>
          </p:cNvPr>
          <p:cNvPicPr>
            <a:picLocks noRot="1" noChangeAspect="1"/>
          </p:cNvPicPr>
          <p:nvPr>
            <a:wavAudioFile r:embed="rId1" name="~PP27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 rot="19712167">
            <a:off x="6156590" y="5943209"/>
            <a:ext cx="4067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96144"/>
          </a:xfrm>
          <a:solidFill>
            <a:schemeClr val="tx1">
              <a:alpha val="1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b="1" dirty="0" smtClean="0"/>
              <a:t>A característica de funcionamento que garante essa economia é devido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endParaRPr lang="pt-BR" dirty="0" smtClean="0"/>
          </a:p>
          <a:p>
            <a:pPr fontAlgn="ctr"/>
            <a:r>
              <a:rPr lang="pt-BR" b="1" dirty="0" smtClean="0"/>
              <a:t>(A)</a:t>
            </a:r>
            <a:r>
              <a:rPr lang="pt-BR" dirty="0" smtClean="0"/>
              <a:t> à altura do sifão de água.</a:t>
            </a:r>
          </a:p>
          <a:p>
            <a:r>
              <a:rPr lang="pt-BR" b="1" dirty="0" smtClean="0"/>
              <a:t>(B)</a:t>
            </a:r>
            <a:r>
              <a:rPr lang="pt-BR" dirty="0" smtClean="0"/>
              <a:t> ao volume do tanque de água.</a:t>
            </a:r>
          </a:p>
          <a:p>
            <a:r>
              <a:rPr lang="pt-BR" b="1" dirty="0" smtClean="0"/>
              <a:t>(C) </a:t>
            </a:r>
            <a:r>
              <a:rPr lang="pt-BR" dirty="0" smtClean="0"/>
              <a:t> à altura do nível de água no vaso.</a:t>
            </a:r>
          </a:p>
          <a:p>
            <a:r>
              <a:rPr lang="pt-BR" b="1" dirty="0" smtClean="0"/>
              <a:t>(D)</a:t>
            </a:r>
            <a:r>
              <a:rPr lang="pt-BR" dirty="0" smtClean="0"/>
              <a:t> ao diâmetro do distribuidor de água.</a:t>
            </a:r>
          </a:p>
          <a:p>
            <a:r>
              <a:rPr lang="pt-BR" b="1" dirty="0" smtClean="0"/>
              <a:t>(E)</a:t>
            </a:r>
            <a:r>
              <a:rPr lang="pt-BR" dirty="0" smtClean="0"/>
              <a:t> à eficiência da válvula de enchimento do tanque.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9" name="~PP2886.WAV">
            <a:hlinkClick r:id="" action="ppaction://media"/>
          </p:cNvPr>
          <p:cNvPicPr>
            <a:picLocks noRot="1" noChangeAspect="1"/>
          </p:cNvPicPr>
          <p:nvPr>
            <a:wavAudioFile r:embed="rId1" name="~PP288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 rot="19712167">
            <a:off x="6156590" y="5943209"/>
            <a:ext cx="4067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96144"/>
          </a:xfrm>
          <a:solidFill>
            <a:schemeClr val="tx1">
              <a:alpha val="1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  <a:cs typeface="Arial" pitchFamily="34" charset="0"/>
              </a:rPr>
              <a:t>Resolução: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Calisto MT" pitchFamily="18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3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dirty="0" smtClean="0"/>
              <a:t>De acordo com a Lei de </a:t>
            </a:r>
            <a:r>
              <a:rPr lang="pt-BR" b="1" dirty="0" err="1" smtClean="0"/>
              <a:t>Stevin</a:t>
            </a:r>
            <a:r>
              <a:rPr lang="pt-BR" b="1" dirty="0" smtClean="0"/>
              <a:t> (</a:t>
            </a:r>
            <a:r>
              <a:rPr lang="pt-BR" b="1" dirty="0" err="1" smtClean="0"/>
              <a:t>Phidrostática</a:t>
            </a:r>
            <a:r>
              <a:rPr lang="pt-BR" b="1" dirty="0" smtClean="0"/>
              <a:t> = </a:t>
            </a:r>
            <a:r>
              <a:rPr lang="pt-BR" b="1" dirty="0" err="1" smtClean="0"/>
              <a:t>d.g.</a:t>
            </a:r>
            <a:r>
              <a:rPr lang="pt-BR" b="1" dirty="0" smtClean="0"/>
              <a:t>H), a</a:t>
            </a:r>
          </a:p>
          <a:p>
            <a:pPr>
              <a:buNone/>
            </a:pPr>
            <a:r>
              <a:rPr lang="pt-BR" b="1" dirty="0" smtClean="0"/>
              <a:t>pressão hidrostática da água é proporcional à altura</a:t>
            </a:r>
          </a:p>
          <a:p>
            <a:pPr>
              <a:buNone/>
            </a:pPr>
            <a:r>
              <a:rPr lang="pt-BR" b="1" dirty="0" smtClean="0"/>
              <a:t>da água, não dependendo da quantidade (volume) de</a:t>
            </a:r>
          </a:p>
          <a:p>
            <a:pPr>
              <a:buNone/>
            </a:pPr>
            <a:r>
              <a:rPr lang="pt-BR" b="1" dirty="0" smtClean="0"/>
              <a:t>água.</a:t>
            </a:r>
          </a:p>
          <a:p>
            <a:pPr>
              <a:buNone/>
            </a:pPr>
            <a:r>
              <a:rPr lang="pt-BR" b="1" dirty="0" smtClean="0"/>
              <a:t>Portanto, a característica de funcionamento que é</a:t>
            </a:r>
          </a:p>
          <a:p>
            <a:pPr>
              <a:buNone/>
            </a:pPr>
            <a:r>
              <a:rPr lang="pt-BR" b="1" dirty="0" smtClean="0"/>
              <a:t>responsável pela economia de água é o volume de água</a:t>
            </a:r>
          </a:p>
          <a:p>
            <a:pPr>
              <a:buNone/>
            </a:pPr>
            <a:r>
              <a:rPr lang="pt-BR" b="1" dirty="0" smtClean="0"/>
              <a:t>no tanque.</a:t>
            </a:r>
            <a:endParaRPr lang="pt-BR" dirty="0"/>
          </a:p>
        </p:txBody>
      </p:sp>
      <p:pic>
        <p:nvPicPr>
          <p:cNvPr id="9" name="~PP1969.WAV">
            <a:hlinkClick r:id="" action="ppaction://media"/>
          </p:cNvPr>
          <p:cNvPicPr>
            <a:picLocks noRot="1" noChangeAspect="1"/>
          </p:cNvPicPr>
          <p:nvPr>
            <a:wavAudioFile r:embed="rId1" name="~PP196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4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439</TotalTime>
  <Words>252</Words>
  <Application>Microsoft Office PowerPoint</Application>
  <PresentationFormat>Apresentação na tela (4:3)</PresentationFormat>
  <Paragraphs>46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Estudando para o ENEM de forma Invertida</vt:lpstr>
      <vt:lpstr> Estudando para o ENEM de forma Invertida</vt:lpstr>
      <vt:lpstr>O que é Teorema de Stevin?</vt:lpstr>
      <vt:lpstr>Determinar a densidade de uma substância desconhecida</vt:lpstr>
      <vt:lpstr>Questão do ENEM</vt:lpstr>
      <vt:lpstr>Slide 6</vt:lpstr>
      <vt:lpstr>A característica de funcionamento que garante essa economia é devido</vt:lpstr>
      <vt:lpstr>Resolução: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Teorema de Stevin                           &amp;        Vasos Comunicantes</dc:title>
  <dc:creator>ADM</dc:creator>
  <cp:lastModifiedBy>Windows</cp:lastModifiedBy>
  <cp:revision>50</cp:revision>
  <dcterms:created xsi:type="dcterms:W3CDTF">2014-02-13T13:36:21Z</dcterms:created>
  <dcterms:modified xsi:type="dcterms:W3CDTF">2017-04-30T17:53:33Z</dcterms:modified>
</cp:coreProperties>
</file>