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2006C70B-FC14-4CBB-9747-27457ADAAEE1}" type="datetimeFigureOut">
              <a:rPr lang="pt-BR" smtClean="0"/>
              <a:pPr/>
              <a:t>03/05/2016</a:t>
            </a:fld>
            <a:endParaRPr lang="pt-B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lang="pt-B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6776F94B-715C-40B2-B329-C4EE46113C39}"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2006C70B-FC14-4CBB-9747-27457ADAAEE1}" type="datetimeFigureOut">
              <a:rPr lang="pt-BR" smtClean="0"/>
              <a:pPr/>
              <a:t>03/05/2016</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6776F94B-715C-40B2-B329-C4EE46113C39}"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2006C70B-FC14-4CBB-9747-27457ADAAEE1}" type="datetimeFigureOut">
              <a:rPr lang="pt-BR" smtClean="0"/>
              <a:pPr/>
              <a:t>03/05/2016</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6776F94B-715C-40B2-B329-C4EE46113C39}"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2006C70B-FC14-4CBB-9747-27457ADAAEE1}" type="datetimeFigureOut">
              <a:rPr lang="pt-BR" smtClean="0"/>
              <a:pPr/>
              <a:t>03/05/2016</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6776F94B-715C-40B2-B329-C4EE46113C39}" type="slidenum">
              <a:rPr lang="pt-BR" smtClean="0"/>
              <a:pPr/>
              <a:t>‹nº›</a:t>
            </a:fld>
            <a:endParaRPr lang="pt-BR"/>
          </a:p>
        </p:txBody>
      </p:sp>
      <p:sp>
        <p:nvSpPr>
          <p:cNvPr id="7" name="Título 6"/>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2006C70B-FC14-4CBB-9747-27457ADAAEE1}" type="datetimeFigureOut">
              <a:rPr lang="pt-BR" smtClean="0"/>
              <a:pPr/>
              <a:t>03/05/2016</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6776F94B-715C-40B2-B329-C4EE46113C39}" type="slidenum">
              <a:rPr lang="pt-BR" smtClean="0"/>
              <a:pPr/>
              <a:t>‹nº›</a:t>
            </a:fld>
            <a:endParaRPr lang="pt-BR"/>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2006C70B-FC14-4CBB-9747-27457ADAAEE1}" type="datetimeFigureOut">
              <a:rPr lang="pt-BR" smtClean="0"/>
              <a:pPr/>
              <a:t>03/05/2016</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6776F94B-715C-40B2-B329-C4EE46113C39}" type="slidenum">
              <a:rPr lang="pt-BR" smtClean="0"/>
              <a:pPr/>
              <a:t>‹nº›</a:t>
            </a:fld>
            <a:endParaRPr lang="pt-BR"/>
          </a:p>
        </p:txBody>
      </p:sp>
      <p:sp>
        <p:nvSpPr>
          <p:cNvPr id="8" name="Título 7"/>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2006C70B-FC14-4CBB-9747-27457ADAAEE1}" type="datetimeFigureOut">
              <a:rPr lang="pt-BR" smtClean="0"/>
              <a:pPr/>
              <a:t>03/05/2016</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6776F94B-715C-40B2-B329-C4EE46113C39}"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fld id="{2006C70B-FC14-4CBB-9747-27457ADAAEE1}" type="datetimeFigureOut">
              <a:rPr lang="pt-BR" smtClean="0"/>
              <a:pPr/>
              <a:t>03/05/2016</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6776F94B-715C-40B2-B329-C4EE46113C39}" type="slidenum">
              <a:rPr lang="pt-BR" smtClean="0"/>
              <a:pPr/>
              <a:t>‹nº›</a:t>
            </a:fld>
            <a:endParaRPr lang="pt-BR"/>
          </a:p>
        </p:txBody>
      </p:sp>
      <p:sp>
        <p:nvSpPr>
          <p:cNvPr id="6" name="Título 5"/>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2006C70B-FC14-4CBB-9747-27457ADAAEE1}" type="datetimeFigureOut">
              <a:rPr lang="pt-BR" smtClean="0"/>
              <a:pPr/>
              <a:t>03/05/2016</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6776F94B-715C-40B2-B329-C4EE46113C39}"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extLst/>
          </a:lstStyle>
          <a:p>
            <a:fld id="{2006C70B-FC14-4CBB-9747-27457ADAAEE1}" type="datetimeFigureOut">
              <a:rPr lang="pt-BR" smtClean="0"/>
              <a:pPr/>
              <a:t>03/05/2016</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6776F94B-715C-40B2-B329-C4EE46113C39}"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2006C70B-FC14-4CBB-9747-27457ADAAEE1}" type="datetimeFigureOut">
              <a:rPr lang="pt-BR" smtClean="0"/>
              <a:pPr/>
              <a:t>03/05/2016</a:t>
            </a:fld>
            <a:endParaRPr lang="pt-B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B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6776F94B-715C-40B2-B329-C4EE46113C39}" type="slidenum">
              <a:rPr lang="pt-BR" smtClean="0"/>
              <a:pPr/>
              <a:t>‹nº›</a:t>
            </a:fld>
            <a:endParaRPr lang="pt-B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estilo do título mestre</a:t>
            </a:r>
            <a:endParaRPr kumimoji="0" lang="en-US"/>
          </a:p>
        </p:txBody>
      </p:sp>
      <p:sp>
        <p:nvSpPr>
          <p:cNvPr id="8" name="Forma liv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a liv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006C70B-FC14-4CBB-9747-27457ADAAEE1}" type="datetimeFigureOut">
              <a:rPr lang="pt-BR" smtClean="0"/>
              <a:pPr/>
              <a:t>03/05/2016</a:t>
            </a:fld>
            <a:endParaRPr lang="pt-B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B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776F94B-715C-40B2-B329-C4EE46113C39}"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t.wikipedia.org/wiki/Cavita%C3%A7%C3%A3o" TargetMode="External"/><Relationship Id="rId2" Type="http://schemas.openxmlformats.org/officeDocument/2006/relationships/hyperlink" Target="https://pt.wikipedia.org/wiki/Carburador"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pt.wikipedia.org/wiki/Heinrich_Gustav_Magnu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42910" y="1428736"/>
            <a:ext cx="7858180" cy="2143140"/>
          </a:xfrm>
        </p:spPr>
        <p:txBody>
          <a:bodyPr/>
          <a:lstStyle/>
          <a:p>
            <a:pPr algn="ctr"/>
            <a:r>
              <a:rPr lang="pt-BR" dirty="0" smtClean="0"/>
              <a:t>Tubo de Venturi e </a:t>
            </a:r>
            <a:r>
              <a:rPr lang="pt-BR" dirty="0" smtClean="0"/>
              <a:t>Efeito </a:t>
            </a:r>
            <a:r>
              <a:rPr lang="pt-BR" dirty="0" smtClean="0"/>
              <a:t>Magnus</a:t>
            </a: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142984"/>
            <a:ext cx="8229600" cy="4864307"/>
          </a:xfrm>
        </p:spPr>
        <p:txBody>
          <a:bodyPr>
            <a:normAutofit fontScale="55000" lnSpcReduction="20000"/>
          </a:bodyPr>
          <a:lstStyle/>
          <a:p>
            <a:r>
              <a:rPr lang="pt-BR" dirty="0" smtClean="0"/>
              <a:t>Um tubo de Venturi é um dispositivo inicialmente desenhado para medir a velocidade de um fluido aproveitando o efeito Venturi. Entretanto, alguns se utilizam para acelerar a velocidade de um fluido obrigando-o a atravessar um tubo estreito em forma de cone. Estes modelos são utilizados em numerosos dispositivos nos que a velocidade de um fluido é importante e constituem a base de aparatos como o </a:t>
            </a:r>
            <a:r>
              <a:rPr lang="pt-BR" dirty="0" smtClean="0">
                <a:hlinkClick r:id="rId2" tooltip="Carburador"/>
              </a:rPr>
              <a:t>carburador</a:t>
            </a:r>
            <a:r>
              <a:rPr lang="pt-BR" dirty="0" smtClean="0"/>
              <a:t>.</a:t>
            </a:r>
          </a:p>
          <a:p>
            <a:r>
              <a:rPr lang="pt-BR" dirty="0" smtClean="0"/>
              <a:t>A aplicação clássica de medida de velocidade de um fluido consiste em um tubo formado por duas seções cônicas unidas por um tubo estreito no qual o fluido se desloca conseqüentemente a maior velocidade. A pressão no tubo Venturi pode medir-se por um tubo vertical em forma de U conectando a região larga e a canalização estreita. A diferença de alturas do líquido no tubo em U permite medir a pressão em ambos os pontos e conseqüentemente a velocidade.</a:t>
            </a:r>
          </a:p>
          <a:p>
            <a:r>
              <a:rPr lang="pt-BR" dirty="0" smtClean="0"/>
              <a:t>Quando se utiliza um tubo de Venturi tem-se que levar em conta um fenômeno que se denomina </a:t>
            </a:r>
            <a:r>
              <a:rPr lang="pt-BR" dirty="0" smtClean="0">
                <a:hlinkClick r:id="rId3" tooltip="Cavitação"/>
              </a:rPr>
              <a:t>cavitação</a:t>
            </a:r>
            <a:r>
              <a:rPr lang="pt-BR" dirty="0" smtClean="0"/>
              <a:t>. Este fenômeno ocorre se a pressão em alguma seção do tubo é menor que a pressão de vapor do fluido. Para este tipo particular de tubo, o risco de cavitação se encontra na garganta do mesmo, já que ali, ao ser mínima a área e máxima a velocidade, a pressão é a menor que se pode encontrar no tubo. Quando ocorre a cavitação, se geram borbulhas localmente, que se trasladam ao longo do tubo. Se estas borbulhas chegam a zonas de pressão mais elevada, podem colapsar produzindo assim picos de pressão local com o risco potencial de danificar a parede do tubo.</a:t>
            </a:r>
          </a:p>
          <a:p>
            <a:endParaRPr lang="pt-BR" dirty="0"/>
          </a:p>
        </p:txBody>
      </p:sp>
      <p:sp>
        <p:nvSpPr>
          <p:cNvPr id="3" name="Título 2"/>
          <p:cNvSpPr>
            <a:spLocks noGrp="1"/>
          </p:cNvSpPr>
          <p:nvPr>
            <p:ph type="title"/>
          </p:nvPr>
        </p:nvSpPr>
        <p:spPr>
          <a:xfrm>
            <a:off x="428596" y="357166"/>
            <a:ext cx="8229600" cy="939784"/>
          </a:xfrm>
        </p:spPr>
        <p:txBody>
          <a:bodyPr>
            <a:normAutofit fontScale="90000"/>
          </a:bodyPr>
          <a:lstStyle/>
          <a:p>
            <a:r>
              <a:rPr lang="pt-BR" b="0" dirty="0" smtClean="0"/>
              <a:t>Tubo de Venturi</a:t>
            </a:r>
            <a:br>
              <a:rPr lang="pt-BR" b="0" dirty="0" smtClean="0"/>
            </a:br>
            <a:endParaRPr lang="pt-BR" dirty="0"/>
          </a:p>
        </p:txBody>
      </p:sp>
      <p:pic>
        <p:nvPicPr>
          <p:cNvPr id="2051" name="Picture 3" descr="C:\Users\Gamer\Desktop\Venturifixed2.PNG"/>
          <p:cNvPicPr>
            <a:picLocks noChangeAspect="1" noChangeArrowheads="1"/>
          </p:cNvPicPr>
          <p:nvPr/>
        </p:nvPicPr>
        <p:blipFill>
          <a:blip r:embed="rId4" cstate="print"/>
          <a:srcRect/>
          <a:stretch>
            <a:fillRect/>
          </a:stretch>
        </p:blipFill>
        <p:spPr bwMode="auto">
          <a:xfrm>
            <a:off x="5286380" y="4927832"/>
            <a:ext cx="3578223" cy="175493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Autofit/>
          </a:bodyPr>
          <a:lstStyle/>
          <a:p>
            <a:r>
              <a:rPr lang="pt-BR" sz="2000" dirty="0" smtClean="0"/>
              <a:t>O tubo de Venturi insere-se na classe mais importante de medidores de caudal, ou seja, aqueles em que o fluido é acelerado ou retardado na secção de medição, e a variação na energia cinética é medida pela diferença de pressão criada. No medidor de Venturi o fluido é acelerado pela passagem através de um cone convergente com um ângulo entre 15 a 20º. Mede-se a diferença de pressão entre a extremidade a montante do cone e a garganta (estreitamento), diferença que fornece o sinal indicativo do caudal. O fluido é depois retardado num cone de menor ângulo (5 a 7º) no qual grande da energia cinética é novamente convertida em energia de pressão. Em virtude da diminuição gradual da área de fluxo, não há formação de uma </a:t>
            </a:r>
            <a:r>
              <a:rPr lang="pt-BR" sz="2000" dirty="0" err="1" smtClean="0"/>
              <a:t>vena</a:t>
            </a:r>
            <a:r>
              <a:rPr lang="pt-BR" sz="2000" dirty="0" smtClean="0"/>
              <a:t> </a:t>
            </a:r>
            <a:r>
              <a:rPr lang="pt-BR" sz="2000" dirty="0" err="1" smtClean="0"/>
              <a:t>contracta</a:t>
            </a:r>
            <a:r>
              <a:rPr lang="pt-BR" sz="2000" dirty="0" smtClean="0"/>
              <a:t> e a área de fluxo é mínima na garganta, pelo que o coeficiente de </a:t>
            </a:r>
            <a:r>
              <a:rPr lang="pt-BR" sz="2000" dirty="0" err="1" smtClean="0"/>
              <a:t>contracção</a:t>
            </a:r>
            <a:r>
              <a:rPr lang="pt-BR" sz="2000" dirty="0" smtClean="0"/>
              <a:t> é igual a um (1).</a:t>
            </a:r>
            <a:endParaRPr lang="pt-BR" sz="2000" dirty="0"/>
          </a:p>
        </p:txBody>
      </p:sp>
      <p:sp>
        <p:nvSpPr>
          <p:cNvPr id="3" name="Título 2"/>
          <p:cNvSpPr>
            <a:spLocks noGrp="1"/>
          </p:cNvSpPr>
          <p:nvPr>
            <p:ph type="title"/>
          </p:nvPr>
        </p:nvSpPr>
        <p:spPr/>
        <p:txBody>
          <a:bodyPr/>
          <a:lstStyle/>
          <a:p>
            <a:r>
              <a:rPr lang="pt-BR" dirty="0" smtClean="0"/>
              <a:t>Principio de Funcionamento</a:t>
            </a:r>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9"/>
            <a:ext cx="8115328" cy="3233556"/>
          </a:xfrm>
        </p:spPr>
        <p:txBody>
          <a:bodyPr>
            <a:normAutofit fontScale="92500"/>
          </a:bodyPr>
          <a:lstStyle/>
          <a:p>
            <a:r>
              <a:rPr lang="pt-BR" dirty="0" smtClean="0"/>
              <a:t>O </a:t>
            </a:r>
            <a:r>
              <a:rPr lang="pt-BR" b="1" dirty="0" smtClean="0"/>
              <a:t>Efeito Magnus</a:t>
            </a:r>
            <a:r>
              <a:rPr lang="pt-BR" dirty="0" smtClean="0"/>
              <a:t> recebe esse nome em honra ao químico e físico alemão </a:t>
            </a:r>
            <a:r>
              <a:rPr lang="pt-BR" dirty="0" smtClean="0">
                <a:hlinkClick r:id="rId2" tooltip="Heinrich Gustav Magnus"/>
              </a:rPr>
              <a:t>Heinrich </a:t>
            </a:r>
            <a:r>
              <a:rPr lang="pt-BR" dirty="0" err="1" smtClean="0">
                <a:hlinkClick r:id="rId2" tooltip="Heinrich Gustav Magnus"/>
              </a:rPr>
              <a:t>Gustav</a:t>
            </a:r>
            <a:r>
              <a:rPr lang="pt-BR" dirty="0" smtClean="0">
                <a:hlinkClick r:id="rId2" tooltip="Heinrich Gustav Magnus"/>
              </a:rPr>
              <a:t> Magnus</a:t>
            </a:r>
            <a:r>
              <a:rPr lang="pt-BR" dirty="0" smtClean="0"/>
              <a:t>. O Efeito Magnus é o fenômeno pelo qual a rotação de um objeto altera sua trajetória em um fluido (líquido ou gás). Esse efeito pode ser observado quando um jogador de futebol chuta uma bola com efeito em direção ao gol e esta faz uma curva no ar.</a:t>
            </a:r>
            <a:endParaRPr lang="pt-BR" dirty="0"/>
          </a:p>
        </p:txBody>
      </p:sp>
      <p:sp>
        <p:nvSpPr>
          <p:cNvPr id="3" name="Título 2"/>
          <p:cNvSpPr>
            <a:spLocks noGrp="1"/>
          </p:cNvSpPr>
          <p:nvPr>
            <p:ph type="title"/>
          </p:nvPr>
        </p:nvSpPr>
        <p:spPr/>
        <p:txBody>
          <a:bodyPr/>
          <a:lstStyle/>
          <a:p>
            <a:r>
              <a:rPr lang="pt-BR" dirty="0" smtClean="0"/>
              <a:t>Efeitos Magnus</a:t>
            </a:r>
            <a:endParaRPr lang="pt-BR" dirty="0"/>
          </a:p>
        </p:txBody>
      </p:sp>
      <p:pic>
        <p:nvPicPr>
          <p:cNvPr id="1026" name="Picture 2" descr="C:\Users\Gamer\Desktop\569px-Magnus_effect.svg.png"/>
          <p:cNvPicPr>
            <a:picLocks noChangeAspect="1" noChangeArrowheads="1"/>
          </p:cNvPicPr>
          <p:nvPr/>
        </p:nvPicPr>
        <p:blipFill>
          <a:blip r:embed="rId3"/>
          <a:srcRect/>
          <a:stretch>
            <a:fillRect/>
          </a:stretch>
        </p:blipFill>
        <p:spPr bwMode="auto">
          <a:xfrm>
            <a:off x="5786446" y="4143380"/>
            <a:ext cx="2869895" cy="256222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85000" lnSpcReduction="20000"/>
          </a:bodyPr>
          <a:lstStyle/>
          <a:p>
            <a:r>
              <a:rPr lang="pt-BR" dirty="0" smtClean="0"/>
              <a:t>A rotação da bola movimenta, devido à fricção, o ar em volta da sua superfície. Nestas condições, as velocidades do ar em relação ao centro da bola adicionam-se na parte superior da bola e subtraem-se na parte inferior. A velocidade aparente do ar é assim maior por cima que por baixo, gerando um efeito de sustentação, que é o </a:t>
            </a:r>
            <a:r>
              <a:rPr lang="pt-BR" b="1" dirty="0" smtClean="0"/>
              <a:t>efeito Magnus</a:t>
            </a:r>
            <a:r>
              <a:rPr lang="pt-BR" dirty="0" smtClean="0"/>
              <a:t>. Este efeito é o responsável pela curvatura da trajetória "com efeito" das bolas.</a:t>
            </a:r>
            <a:br>
              <a:rPr lang="pt-BR" dirty="0" smtClean="0"/>
            </a:br>
            <a:r>
              <a:rPr lang="pt-BR" dirty="0" smtClean="0"/>
              <a:t>O efeito de sustentação está ligado à Lei de Bernoulli (e não </a:t>
            </a:r>
            <a:r>
              <a:rPr lang="pt-BR" dirty="0" err="1" smtClean="0"/>
              <a:t>Bernouilli</a:t>
            </a:r>
            <a:r>
              <a:rPr lang="pt-BR" dirty="0" smtClean="0"/>
              <a:t>!) que, aplicada neste caso, dá   </a:t>
            </a:r>
            <a:r>
              <a:rPr lang="pt-BR" dirty="0" err="1" smtClean="0"/>
              <a:t>ρv</a:t>
            </a:r>
            <a:r>
              <a:rPr lang="pt-BR" dirty="0" smtClean="0"/>
              <a:t>² - 7 p = constante. Se </a:t>
            </a:r>
            <a:r>
              <a:rPr lang="pt-BR" b="1" dirty="0" smtClean="0"/>
              <a:t>v</a:t>
            </a:r>
            <a:r>
              <a:rPr lang="pt-BR" dirty="0" smtClean="0"/>
              <a:t> é maior, a pressão </a:t>
            </a:r>
            <a:r>
              <a:rPr lang="pt-BR" b="1" dirty="0" smtClean="0"/>
              <a:t>p</a:t>
            </a:r>
            <a:r>
              <a:rPr lang="pt-BR" dirty="0" smtClean="0"/>
              <a:t> é menor. A bola é assim submetida a uma pressão mais baixa num lado que noutro, o que resulta num desvio lateral.</a:t>
            </a:r>
            <a:endParaRPr lang="pt-BR" dirty="0"/>
          </a:p>
        </p:txBody>
      </p:sp>
      <p:sp>
        <p:nvSpPr>
          <p:cNvPr id="3" name="Título 2"/>
          <p:cNvSpPr>
            <a:spLocks noGrp="1"/>
          </p:cNvSpPr>
          <p:nvPr>
            <p:ph type="title"/>
          </p:nvPr>
        </p:nvSpPr>
        <p:spPr/>
        <p:txBody>
          <a:bodyPr>
            <a:normAutofit fontScale="90000"/>
          </a:bodyPr>
          <a:lstStyle/>
          <a:p>
            <a:r>
              <a:rPr lang="pt-BR" dirty="0" smtClean="0"/>
              <a:t>Funcionamento do Efeito Magnus</a:t>
            </a:r>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Raquel Pastor de Freitas.</a:t>
            </a:r>
          </a:p>
          <a:p>
            <a:r>
              <a:rPr lang="pt-BR" dirty="0" smtClean="0"/>
              <a:t>Raquel Nascimento.</a:t>
            </a:r>
          </a:p>
          <a:p>
            <a:endParaRPr lang="pt-BR" dirty="0" smtClean="0"/>
          </a:p>
          <a:p>
            <a:endParaRPr lang="pt-BR" dirty="0"/>
          </a:p>
        </p:txBody>
      </p:sp>
      <p:sp>
        <p:nvSpPr>
          <p:cNvPr id="3" name="Título 2"/>
          <p:cNvSpPr>
            <a:spLocks noGrp="1"/>
          </p:cNvSpPr>
          <p:nvPr>
            <p:ph type="title"/>
          </p:nvPr>
        </p:nvSpPr>
        <p:spPr/>
        <p:txBody>
          <a:bodyPr>
            <a:normAutofit fontScale="90000"/>
          </a:bodyPr>
          <a:lstStyle/>
          <a:p>
            <a:r>
              <a:rPr lang="pt-BR" dirty="0" smtClean="0"/>
              <a:t>Componentes do Grupo</a:t>
            </a:r>
            <a:br>
              <a:rPr lang="pt-BR" dirty="0" smtClean="0"/>
            </a:br>
            <a:endParaRPr lang="pt-B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TotalTime>
  <Words>328</Words>
  <Application>Microsoft Office PowerPoint</Application>
  <PresentationFormat>Apresentação na tela (4:3)</PresentationFormat>
  <Paragraphs>14</Paragraphs>
  <Slides>6</Slides>
  <Notes>0</Notes>
  <HiddenSlides>0</HiddenSlides>
  <MMClips>0</MMClips>
  <ScaleCrop>false</ScaleCrop>
  <HeadingPairs>
    <vt:vector size="4" baseType="variant">
      <vt:variant>
        <vt:lpstr>Tema</vt:lpstr>
      </vt:variant>
      <vt:variant>
        <vt:i4>1</vt:i4>
      </vt:variant>
      <vt:variant>
        <vt:lpstr>Títulos de slides</vt:lpstr>
      </vt:variant>
      <vt:variant>
        <vt:i4>6</vt:i4>
      </vt:variant>
    </vt:vector>
  </HeadingPairs>
  <TitlesOfParts>
    <vt:vector size="7" baseType="lpstr">
      <vt:lpstr>Concurso</vt:lpstr>
      <vt:lpstr>Tubo de Venturi e Efeito Magnus</vt:lpstr>
      <vt:lpstr>Tubo de Venturi </vt:lpstr>
      <vt:lpstr>Principio de Funcionamento</vt:lpstr>
      <vt:lpstr>Efeitos Magnus</vt:lpstr>
      <vt:lpstr>Funcionamento do Efeito Magnus</vt:lpstr>
      <vt:lpstr>Componentes do Grupo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Tubo de Venturi e Efeitos Magnos</dc:title>
  <dc:creator>Gamer</dc:creator>
  <cp:lastModifiedBy>Windows</cp:lastModifiedBy>
  <cp:revision>4</cp:revision>
  <dcterms:created xsi:type="dcterms:W3CDTF">2016-04-26T20:17:13Z</dcterms:created>
  <dcterms:modified xsi:type="dcterms:W3CDTF">2016-05-03T12:53:49Z</dcterms:modified>
</cp:coreProperties>
</file>