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235E-4D61-4683-90F5-E7197EDC46B7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F9D6-9152-4827-934E-34E77C0518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235E-4D61-4683-90F5-E7197EDC46B7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F9D6-9152-4827-934E-34E77C0518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235E-4D61-4683-90F5-E7197EDC46B7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F9D6-9152-4827-934E-34E77C0518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235E-4D61-4683-90F5-E7197EDC46B7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F9D6-9152-4827-934E-34E77C0518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235E-4D61-4683-90F5-E7197EDC46B7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F9D6-9152-4827-934E-34E77C0518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235E-4D61-4683-90F5-E7197EDC46B7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F9D6-9152-4827-934E-34E77C0518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235E-4D61-4683-90F5-E7197EDC46B7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F9D6-9152-4827-934E-34E77C0518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235E-4D61-4683-90F5-E7197EDC46B7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F9D6-9152-4827-934E-34E77C0518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235E-4D61-4683-90F5-E7197EDC46B7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F9D6-9152-4827-934E-34E77C0518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235E-4D61-4683-90F5-E7197EDC46B7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F9D6-9152-4827-934E-34E77C0518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235E-4D61-4683-90F5-E7197EDC46B7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F9D6-9152-4827-934E-34E77C0518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7235E-4D61-4683-90F5-E7197EDC46B7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8F9D6-9152-4827-934E-34E77C0518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844824"/>
            <a:ext cx="9144000" cy="5013176"/>
          </a:xfrm>
        </p:spPr>
        <p:txBody>
          <a:bodyPr/>
          <a:lstStyle/>
          <a:p>
            <a:pPr algn="l"/>
            <a:endParaRPr lang="pt-BR" dirty="0"/>
          </a:p>
          <a:p>
            <a:pPr algn="l"/>
            <a:endParaRPr lang="pt-BR" dirty="0"/>
          </a:p>
          <a:p>
            <a:pPr algn="l"/>
            <a:r>
              <a:rPr lang="pt-BR" dirty="0" smtClean="0"/>
              <a:t>                         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</a:t>
            </a:r>
          </a:p>
          <a:p>
            <a:pPr algn="l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</a:t>
            </a:r>
          </a:p>
          <a:p>
            <a:pPr algn="l"/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/\h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R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2771800" y="3789040"/>
            <a:ext cx="216024" cy="216024"/>
          </a:xfrm>
          <a:prstGeom prst="ellipse">
            <a:avLst/>
          </a:prstGeom>
          <a:solidFill>
            <a:srgbClr val="FF0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6228184" y="4941168"/>
            <a:ext cx="216024" cy="216024"/>
          </a:xfrm>
          <a:prstGeom prst="ellipse">
            <a:avLst/>
          </a:prstGeom>
          <a:solidFill>
            <a:srgbClr val="FF0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de seta reta 14"/>
          <p:cNvCxnSpPr/>
          <p:nvPr/>
        </p:nvCxnSpPr>
        <p:spPr>
          <a:xfrm>
            <a:off x="2627784" y="2492896"/>
            <a:ext cx="0" cy="1296144"/>
          </a:xfrm>
          <a:prstGeom prst="straightConnector1">
            <a:avLst/>
          </a:prstGeom>
          <a:ln cmpd="sng">
            <a:solidFill>
              <a:srgbClr val="FF0000">
                <a:alpha val="47000"/>
              </a:srgb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6084168" y="2492896"/>
            <a:ext cx="0" cy="2304256"/>
          </a:xfrm>
          <a:prstGeom prst="straightConnector1">
            <a:avLst/>
          </a:prstGeom>
          <a:ln cmpd="sng">
            <a:solidFill>
              <a:srgbClr val="FF0000">
                <a:alpha val="47000"/>
              </a:srgb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4427984" y="4077072"/>
            <a:ext cx="0" cy="864096"/>
          </a:xfrm>
          <a:prstGeom prst="straightConnector1">
            <a:avLst/>
          </a:prstGeom>
          <a:ln cmpd="sng">
            <a:solidFill>
              <a:srgbClr val="FF0000">
                <a:alpha val="47000"/>
              </a:srgb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2987824" y="3933056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3491880" y="3933056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3995936" y="3933056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4499992" y="3933056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4067944" y="5085184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4572000" y="5085184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5076056" y="5085184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>
            <a:off x="5580112" y="5085184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uxograma: Disco magnético 27"/>
          <p:cNvSpPr/>
          <p:nvPr/>
        </p:nvSpPr>
        <p:spPr>
          <a:xfrm>
            <a:off x="755576" y="2204864"/>
            <a:ext cx="7488832" cy="6048672"/>
          </a:xfrm>
          <a:prstGeom prst="flowChartMagneticDisk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Fluxograma: Disco magnético 21"/>
          <p:cNvSpPr/>
          <p:nvPr/>
        </p:nvSpPr>
        <p:spPr>
          <a:xfrm>
            <a:off x="755576" y="980728"/>
            <a:ext cx="7488832" cy="7704856"/>
          </a:xfrm>
          <a:prstGeom prst="flowChartMagneticDisk">
            <a:avLst/>
          </a:prstGeom>
          <a:noFill/>
          <a:ln>
            <a:solidFill>
              <a:schemeClr val="tx1"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88840"/>
          </a:xfrm>
          <a:solidFill>
            <a:schemeClr val="tx1">
              <a:alpha val="18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pt-BR" sz="5400" dirty="0" smtClean="0">
                <a:solidFill>
                  <a:schemeClr val="tx2"/>
                </a:solidFill>
                <a:latin typeface="Calisto MT" pitchFamily="18" charset="0"/>
                <a:ea typeface="FangSong" pitchFamily="49" charset="-122"/>
              </a:rPr>
              <a:t>  Teorema de Stevin</a:t>
            </a:r>
            <a:r>
              <a:rPr lang="pt-BR" dirty="0" smtClean="0">
                <a:latin typeface="Berlin Sans FB" pitchFamily="34" charset="0"/>
                <a:ea typeface="FangSong" pitchFamily="49" charset="-122"/>
              </a:rPr>
              <a:t/>
            </a:r>
            <a:br>
              <a:rPr lang="pt-BR" dirty="0" smtClean="0">
                <a:latin typeface="Berlin Sans FB" pitchFamily="34" charset="0"/>
                <a:ea typeface="FangSong" pitchFamily="49" charset="-122"/>
              </a:rPr>
            </a:b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  <a:ea typeface="FangSong" pitchFamily="49" charset="-122"/>
              </a:rPr>
              <a:t>                             </a:t>
            </a:r>
            <a:r>
              <a:rPr lang="pt-BR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  <a:ea typeface="FangSong" pitchFamily="49" charset="-122"/>
              </a:rPr>
              <a:t>&amp;        Vasos Comunicantes </a:t>
            </a:r>
            <a:endParaRPr lang="pt-BR" sz="3200" dirty="0">
              <a:solidFill>
                <a:schemeClr val="tx1">
                  <a:lumMod val="95000"/>
                  <a:lumOff val="5000"/>
                </a:schemeClr>
              </a:solidFill>
              <a:latin typeface="Berlin Sans FB" pitchFamily="34" charset="0"/>
              <a:ea typeface="FangSong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1296144"/>
          </a:xfrm>
          <a:solidFill>
            <a:schemeClr val="tx1">
              <a:alpha val="18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  <a:cs typeface="Arial" pitchFamily="34" charset="0"/>
              </a:rPr>
              <a:t>O que é </a:t>
            </a:r>
            <a:r>
              <a:rPr lang="pt-BR" dirty="0" smtClean="0">
                <a:solidFill>
                  <a:schemeClr val="tx2"/>
                </a:solidFill>
                <a:latin typeface="Calisto MT" pitchFamily="18" charset="0"/>
                <a:cs typeface="Arial" pitchFamily="34" charset="0"/>
              </a:rPr>
              <a:t>Teorema de Stevin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  <a:cs typeface="Arial" pitchFamily="34" charset="0"/>
              </a:rPr>
              <a:t>?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  <a:latin typeface="Calisto MT" pitchFamily="18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28800"/>
            <a:ext cx="4932040" cy="4896544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   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Princípio feito por Simon Stevin, trata-se da variação da pressão de dois pontos que estão num mesmo líquido em equilíbrio, onde a densidade da pressão é determinada pelo desnível entre os dois pontos.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323528" y="260648"/>
            <a:ext cx="8568952" cy="63367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38"/>
          <p:cNvSpPr/>
          <p:nvPr/>
        </p:nvSpPr>
        <p:spPr>
          <a:xfrm rot="19712167">
            <a:off x="6026254" y="5883171"/>
            <a:ext cx="40679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0" name="Espaço Reservado para Imagem 11" descr="vasos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829617" y="2271312"/>
            <a:ext cx="3678456" cy="275884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6937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>
              <a:buNone/>
            </a:pPr>
            <a:endParaRPr lang="pt-BR" sz="2800" dirty="0" smtClean="0">
              <a:latin typeface="Centaur" pitchFamily="18" charset="0"/>
              <a:cs typeface="Arial" pitchFamily="34" charset="0"/>
            </a:endParaRPr>
          </a:p>
          <a:p>
            <a:pPr algn="ctr">
              <a:buNone/>
            </a:pPr>
            <a:endParaRPr lang="pt-BR" sz="2800" i="1" dirty="0">
              <a:solidFill>
                <a:schemeClr val="tx2"/>
              </a:solidFill>
              <a:latin typeface="Centaur" pitchFamily="18" charset="0"/>
              <a:cs typeface="Arial" pitchFamily="34" charset="0"/>
            </a:endParaRPr>
          </a:p>
          <a:p>
            <a:pPr algn="ctr">
              <a:buNone/>
            </a:pPr>
            <a:r>
              <a:rPr lang="pt-BR" sz="60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 = P</a:t>
            </a:r>
            <a:r>
              <a:rPr lang="pt-BR" sz="6000" i="1" baseline="-25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atm</a:t>
            </a:r>
            <a:r>
              <a:rPr lang="pt-BR" sz="60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 + d.g.h</a:t>
            </a:r>
            <a:endParaRPr lang="pt-BR" sz="60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260648"/>
            <a:ext cx="8568952" cy="63367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 rot="19712167">
            <a:off x="6026254" y="5883171"/>
            <a:ext cx="40679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1296144"/>
          </a:xfrm>
          <a:solidFill>
            <a:schemeClr val="tx1">
              <a:alpha val="18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  <a:cs typeface="Arial" pitchFamily="34" charset="0"/>
              </a:rPr>
              <a:t>Normalmente a formula utilizada é: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  <a:latin typeface="Calisto MT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10"/>
          <p:cNvSpPr>
            <a:spLocks noGrp="1"/>
          </p:cNvSpPr>
          <p:nvPr>
            <p:ph idx="1"/>
          </p:nvPr>
        </p:nvSpPr>
        <p:spPr>
          <a:xfrm>
            <a:off x="1907704" y="4725144"/>
            <a:ext cx="6984776" cy="18722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/>
              <a:t>   P a = P b</a:t>
            </a:r>
            <a:br>
              <a:rPr lang="pt-BR" sz="2800" dirty="0" smtClean="0"/>
            </a:br>
            <a:r>
              <a:rPr lang="pt-BR" sz="2800" dirty="0" smtClean="0"/>
              <a:t>d</a:t>
            </a:r>
            <a:r>
              <a:rPr lang="pt-BR" sz="1600" dirty="0" smtClean="0"/>
              <a:t>A  </a:t>
            </a:r>
            <a:r>
              <a:rPr lang="pt-BR" sz="2800" dirty="0" smtClean="0"/>
              <a:t>. </a:t>
            </a:r>
            <a:r>
              <a:rPr lang="pt-BR" sz="2800" dirty="0"/>
              <a:t>g</a:t>
            </a:r>
            <a:r>
              <a:rPr lang="pt-BR" sz="2800" dirty="0" smtClean="0"/>
              <a:t> . h</a:t>
            </a:r>
            <a:r>
              <a:rPr lang="pt-BR" sz="1600" dirty="0"/>
              <a:t>A</a:t>
            </a:r>
            <a:r>
              <a:rPr lang="pt-BR" sz="1600" dirty="0" smtClean="0"/>
              <a:t>  </a:t>
            </a:r>
            <a:r>
              <a:rPr lang="pt-BR" sz="2800" dirty="0" smtClean="0"/>
              <a:t>= d</a:t>
            </a:r>
            <a:r>
              <a:rPr lang="pt-BR" sz="1600" dirty="0" smtClean="0"/>
              <a:t>B </a:t>
            </a:r>
            <a:r>
              <a:rPr lang="pt-BR" sz="2800" dirty="0" smtClean="0"/>
              <a:t>. </a:t>
            </a:r>
            <a:r>
              <a:rPr lang="pt-BR" sz="2800" dirty="0"/>
              <a:t>g</a:t>
            </a:r>
            <a:r>
              <a:rPr lang="pt-BR" sz="2800" dirty="0" smtClean="0"/>
              <a:t> . h</a:t>
            </a:r>
            <a:r>
              <a:rPr lang="pt-BR" sz="1600" dirty="0" smtClean="0"/>
              <a:t>B </a:t>
            </a:r>
          </a:p>
          <a:p>
            <a:pPr algn="ctr">
              <a:buNone/>
            </a:pPr>
            <a:r>
              <a:rPr lang="pt-BR" sz="2800" i="1" dirty="0" smtClean="0"/>
              <a:t>   d</a:t>
            </a:r>
            <a:r>
              <a:rPr lang="pt-BR" sz="1600" i="1" dirty="0" smtClean="0"/>
              <a:t>A </a:t>
            </a:r>
            <a:r>
              <a:rPr lang="pt-BR" sz="2800" i="1" dirty="0" smtClean="0"/>
              <a:t>. h</a:t>
            </a:r>
            <a:r>
              <a:rPr lang="pt-BR" sz="1600" i="1" dirty="0" smtClean="0"/>
              <a:t>A </a:t>
            </a:r>
            <a:r>
              <a:rPr lang="pt-BR" sz="2800" i="1" dirty="0" smtClean="0"/>
              <a:t>= d</a:t>
            </a:r>
            <a:r>
              <a:rPr lang="pt-BR" sz="1600" i="1" dirty="0" smtClean="0"/>
              <a:t>B </a:t>
            </a:r>
            <a:r>
              <a:rPr lang="pt-BR" sz="2800" i="1" dirty="0" smtClean="0"/>
              <a:t>. h</a:t>
            </a:r>
            <a:r>
              <a:rPr lang="pt-BR" sz="1600" i="1" dirty="0" smtClean="0"/>
              <a:t>B</a:t>
            </a:r>
            <a:endParaRPr lang="pt-BR" sz="2800" i="1" dirty="0"/>
          </a:p>
        </p:txBody>
      </p:sp>
      <p:sp>
        <p:nvSpPr>
          <p:cNvPr id="15" name="Retângulo 14"/>
          <p:cNvSpPr/>
          <p:nvPr/>
        </p:nvSpPr>
        <p:spPr>
          <a:xfrm>
            <a:off x="323528" y="260648"/>
            <a:ext cx="8568952" cy="63367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 rot="19712167">
            <a:off x="6026254" y="5883171"/>
            <a:ext cx="40679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2" descr="https://encrypted-tbn0.gstatic.com/images?q=tbn:ANd9GcRAJF8wlB6zt8QMkImKFfEKptDPAvb9qfsSWncDaufgaQs15L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124744"/>
            <a:ext cx="4968552" cy="3528392"/>
          </a:xfrm>
          <a:prstGeom prst="rect">
            <a:avLst/>
          </a:prstGeom>
          <a:noFill/>
        </p:spPr>
      </p:pic>
      <p:sp>
        <p:nvSpPr>
          <p:cNvPr id="16" name="Retângulo 15"/>
          <p:cNvSpPr/>
          <p:nvPr/>
        </p:nvSpPr>
        <p:spPr>
          <a:xfrm>
            <a:off x="3563888" y="4365104"/>
            <a:ext cx="230425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1296144"/>
          </a:xfrm>
          <a:solidFill>
            <a:schemeClr val="tx1">
              <a:alpha val="18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  <a:cs typeface="Arial" pitchFamily="34" charset="0"/>
              </a:rPr>
              <a:t>  Exemplo: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  <a:latin typeface="Calisto MT" pitchFamily="18" charset="0"/>
              <a:cs typeface="Arial" pitchFamily="34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4283968" y="3068960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3635896" y="2987660"/>
            <a:ext cx="93610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dirty="0" smtClean="0"/>
              <a:t>Ponto A</a:t>
            </a:r>
            <a:endParaRPr lang="pt-BR" dirty="0"/>
          </a:p>
        </p:txBody>
      </p:sp>
      <p:sp>
        <p:nvSpPr>
          <p:cNvPr id="13" name="Elipse 12"/>
          <p:cNvSpPr/>
          <p:nvPr/>
        </p:nvSpPr>
        <p:spPr>
          <a:xfrm>
            <a:off x="6660232" y="3068960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6012160" y="2987660"/>
            <a:ext cx="93610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dirty="0" smtClean="0"/>
              <a:t>Ponto B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6660232" y="2348880"/>
            <a:ext cx="216024" cy="3600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4355976" y="3501008"/>
            <a:ext cx="144016" cy="28803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395536" y="2981851"/>
            <a:ext cx="3168352" cy="20313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dirty="0" smtClean="0"/>
              <a:t>Álcool 0,79 </a:t>
            </a:r>
            <a:r>
              <a:rPr lang="pt-BR" dirty="0" smtClean="0"/>
              <a:t>    Níquel </a:t>
            </a:r>
            <a:r>
              <a:rPr lang="pt-BR" dirty="0" smtClean="0"/>
              <a:t>8,9</a:t>
            </a:r>
          </a:p>
          <a:p>
            <a:r>
              <a:rPr lang="pt-BR" dirty="0" smtClean="0"/>
              <a:t>Alumínio 2,7 </a:t>
            </a:r>
            <a:r>
              <a:rPr lang="pt-BR" dirty="0" smtClean="0"/>
              <a:t> Platina </a:t>
            </a:r>
            <a:r>
              <a:rPr lang="pt-BR" dirty="0" smtClean="0"/>
              <a:t>21,4</a:t>
            </a:r>
          </a:p>
          <a:p>
            <a:r>
              <a:rPr lang="pt-BR" dirty="0" smtClean="0"/>
              <a:t>Latão </a:t>
            </a:r>
            <a:r>
              <a:rPr lang="pt-BR" dirty="0" smtClean="0"/>
              <a:t>8,4        </a:t>
            </a:r>
            <a:r>
              <a:rPr lang="pt-BR" dirty="0" smtClean="0"/>
              <a:t>Porcelana 2,4</a:t>
            </a:r>
          </a:p>
          <a:p>
            <a:r>
              <a:rPr lang="pt-BR" dirty="0" smtClean="0"/>
              <a:t>Cobre </a:t>
            </a:r>
            <a:r>
              <a:rPr lang="pt-BR" dirty="0" smtClean="0"/>
              <a:t>8,9       </a:t>
            </a:r>
            <a:r>
              <a:rPr lang="pt-BR" dirty="0" smtClean="0"/>
              <a:t>Prata 10,5</a:t>
            </a:r>
          </a:p>
          <a:p>
            <a:r>
              <a:rPr lang="pt-BR" dirty="0" smtClean="0"/>
              <a:t>Vidro 2,6 </a:t>
            </a:r>
            <a:r>
              <a:rPr lang="pt-BR" dirty="0" smtClean="0"/>
              <a:t>       Aço </a:t>
            </a:r>
            <a:r>
              <a:rPr lang="pt-BR" dirty="0" smtClean="0"/>
              <a:t>inoxidável 7,9</a:t>
            </a:r>
          </a:p>
          <a:p>
            <a:r>
              <a:rPr lang="pt-BR" dirty="0" smtClean="0"/>
              <a:t>Ouro 19,3 </a:t>
            </a:r>
            <a:r>
              <a:rPr lang="pt-BR" dirty="0" smtClean="0"/>
              <a:t>     Água </a:t>
            </a:r>
            <a:r>
              <a:rPr lang="pt-BR" dirty="0" smtClean="0"/>
              <a:t>1,0</a:t>
            </a:r>
          </a:p>
          <a:p>
            <a:r>
              <a:rPr lang="pt-BR" dirty="0" smtClean="0"/>
              <a:t>Ferro 7,9 </a:t>
            </a:r>
            <a:r>
              <a:rPr lang="pt-BR" dirty="0" smtClean="0"/>
              <a:t>       Estanho </a:t>
            </a:r>
            <a:r>
              <a:rPr lang="pt-BR" dirty="0" smtClean="0"/>
              <a:t>7,26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sz="2800" dirty="0" smtClean="0"/>
              <a:t>     </a:t>
            </a:r>
            <a:r>
              <a:rPr lang="pt-BR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Através do teorema de Stevin, vemos que uma superfície horizontal suporta a mesma pressão em todos seus pontos, desde que o liquido seja o mesmo. É o que acontece nos Vasos Comunicantes.</a:t>
            </a:r>
          </a:p>
          <a:p>
            <a:pPr>
              <a:buNone/>
            </a:pPr>
            <a:r>
              <a:rPr lang="pt-BR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São vasos que se comunicam através de tubos, onde o líquido que está presente nos mesmos está submetido á mesma pressão. O nível do liquido (altura) será o mesmo em todos os recipientes.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1296144"/>
          </a:xfrm>
          <a:solidFill>
            <a:schemeClr val="tx1">
              <a:alpha val="18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  <a:latin typeface="Calisto MT" pitchFamily="18" charset="0"/>
                <a:cs typeface="Arial" pitchFamily="34" charset="0"/>
              </a:rPr>
              <a:t>  Vasos Comunicantes</a:t>
            </a:r>
            <a:endParaRPr lang="pt-BR" dirty="0">
              <a:solidFill>
                <a:schemeClr val="tx2"/>
              </a:solidFill>
              <a:latin typeface="Calisto MT" pitchFamily="18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260648"/>
            <a:ext cx="8568952" cy="63367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 rot="19712167">
            <a:off x="6026254" y="5883171"/>
            <a:ext cx="40679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1296144"/>
          </a:xfrm>
          <a:solidFill>
            <a:schemeClr val="tx1">
              <a:alpha val="18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/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  <a:cs typeface="Arial" pitchFamily="34" charset="0"/>
              </a:rPr>
              <a:t>  Exemplo de </a:t>
            </a:r>
            <a:r>
              <a:rPr lang="pt-BR" dirty="0" smtClean="0">
                <a:solidFill>
                  <a:schemeClr val="tx2"/>
                </a:solidFill>
                <a:latin typeface="Calisto MT" pitchFamily="18" charset="0"/>
                <a:cs typeface="Arial" pitchFamily="34" charset="0"/>
              </a:rPr>
              <a:t>Vasos Comunicantes</a:t>
            </a:r>
            <a:endParaRPr lang="pt-BR" dirty="0">
              <a:solidFill>
                <a:schemeClr val="tx2"/>
              </a:solidFill>
              <a:latin typeface="Calisto MT" pitchFamily="18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23528" y="260648"/>
            <a:ext cx="8568952" cy="63367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es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492896"/>
            <a:ext cx="8345065" cy="3168352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 rot="19712167">
            <a:off x="6026254" y="5883171"/>
            <a:ext cx="40679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5472608" cy="42484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t-BR" sz="3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Matemático</a:t>
            </a:r>
            <a:r>
              <a:rPr lang="pt-BR" sz="30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 mecânico e </a:t>
            </a:r>
            <a:r>
              <a:rPr lang="pt-BR" sz="3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engenheiro militar nascido em Bruges, Bélgica e filho de pais ricos, nasceu em 1548 e faleceu em 1620. Viveu viajando pelo norte da Europa.</a:t>
            </a:r>
          </a:p>
          <a:p>
            <a:pPr>
              <a:buNone/>
            </a:pPr>
            <a:r>
              <a:rPr lang="pt-BR" sz="30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pt-BR" sz="3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  Seu conhecimento matemático foi valioso para o algebrismo, além de contribuir com o desenvolvimento da mecânica e o estudo da hidrostática.</a:t>
            </a:r>
          </a:p>
        </p:txBody>
      </p:sp>
      <p:sp>
        <p:nvSpPr>
          <p:cNvPr id="4" name="Retângulo 3"/>
          <p:cNvSpPr/>
          <p:nvPr/>
        </p:nvSpPr>
        <p:spPr>
          <a:xfrm>
            <a:off x="323528" y="260648"/>
            <a:ext cx="8568952" cy="63367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1296144"/>
          </a:xfrm>
          <a:solidFill>
            <a:schemeClr val="tx1">
              <a:alpha val="18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/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  <a:cs typeface="Arial" pitchFamily="34" charset="0"/>
              </a:rPr>
              <a:t>   Curiosidade: Quem era Stevin?</a:t>
            </a:r>
            <a:endParaRPr lang="pt-BR" dirty="0">
              <a:solidFill>
                <a:schemeClr val="tx2"/>
              </a:solidFill>
              <a:latin typeface="Calisto MT" pitchFamily="18" charset="0"/>
              <a:cs typeface="Arial" pitchFamily="34" charset="0"/>
            </a:endParaRPr>
          </a:p>
        </p:txBody>
      </p:sp>
      <p:sp>
        <p:nvSpPr>
          <p:cNvPr id="17410" name="AutoShape 2" descr="data:image/jpeg;base64,/9j/4AAQSkZJRgABAQAAAQABAAD/2wCEAAkGBhQSEBQUExIWFRUVFhsaGBgWGBQXFxwYGhcYFRgYFxcYHCYfFxokGRQYHy8gIycpLCwsGB4xNTAqNSYrLCkBCQoKBQUFDQUFDSkYEhgpKSkpKSkpKSkpKSkpKSkpKSkpKSkpKSkpKSkpKSkpKSkpKSkpKSkpKSkpKSkpKSkpKf/AABEIAPgAzAMBIgACEQEDEQH/xAAcAAABBQEBAQAAAAAAAAAAAAAAAgMEBQYHAQj/xABDEAABAwIEAwUFBgMGBQUAAAABAAIRAyEEEjFBBVFhBiJxgZEHEzKhsRRCUsHR8GKi4RUjM0Ny8VOCg5KyRGNzk8L/xAAUAQEAAAAAAAAAAAAAAAAAAAAA/8QAFBEBAAAAAAAAAAAAAAAAAAAAAP/aAAwDAQACEQMRAD8A7ihCEAhCEAhCEAhR8fj2UabqlRwaxupP7uVzLtF7UH1QW4aabNM5/wAQ+GzB8/BB0Pi3aGhhmzWqBvS5d5NF1iuJ+1sXGHoSPxVTHmGNvHiQsBjK7niXuLnGJuTPUlJw9EvBEwLa63ncoLviHb/G1RavkBtFNob87n5qvocSxDyC/E1YJvNSodNYumK2EyFog2i9r7GOkn5J+iw5oMb36Dfz/JBJw+JeJio8yRYl2ota9/iUnB42qC4Cq+wsA94PKReExSwzwxxBsAL9CYtyUzC0zJdDj3QOXUHxsgn0+PYljRlxD5ykwSXX0+9ItM+StsH24rsMVS1wyB1xDv5enRUzcOSHbz4bid/BGIoZ8sgSWwSI1FkG5wHbag8AumnM63Fo3F9+SvaOIa8ZmODgdwQR6hcixGAqg6h0NLQI0EdBc9VM4bi3UHj3bzTdAEEy0+WhuEHVULOcJ7XNf3awDHTZw+A+P4T4rRSg9QhCAQhCAQhCAQhCAQhCAVN2i7U0cG2XmXkWYNTtJ5Dqo3a7tezBsgQ6s4d1uwH4n8m/VcS4rxR9eoXPcXOcbncnbyGkILLtH2mq4uqTUfLRcNHwtGsDnt4qmY4BxBBNgY0tqE1SpzrPgp2Fw7jaNIAnnsJ5IFg903HJJw9J7zGgOvI8irejwQkkumddvl6qxZh2sdOoy9NNkEJvDjq4WDhpAJgTYT4eqn0cMS8WEHoDa0a6b+iZxfHaTO6QJHnqLKrZ2xY0GCTFx46bzA19EGhZhRAgkCxM+Z73Q21Szh7d3c9ZA1+g25LIv7awTA11m8/u3opWG7fC7jTEnYTcRFpNroNa2tmkZTY7cunLa3RLpUr7gW166qmwvauiRMOF4OUbR43MrRYTG06wljptcHUaahAt2EtrciYt+9FErcNjLIjugQp7ZBvz/opBZJBMIKf7M4EDUERflsr7hXG3UnQ8k0yBA1IPQ/koho35+OqkU8ON99kGtoVw9oc0yCnFnsFUNMyCSIuP3ur6lUDgCNCgWhCEAhCEAhCEAqPtd2mbgsOXmC82pt5u5n+EalWuOxraNN9R5hjGlzj0F18/9pOPVMbiH1nGGkwwGSGMGgganc9SeSBjG8ZfUe6o5+ZzjJOsnXQ7BQQDMnUib/xbpdBgdfSIgXJOuqkYehJvHTnKBeDwcDvAmR9SIM+ErQYDBFrhmAAN9ogTCbwmHBbJBBGpJEGN4Gn9FT8U7Sva4tp2GmmvkUFtx/tP7sFo1iBzH6jxWPxHF6jjd58JKjVnlxJNySksb3r31PyQePqZnGZKQBCdByidS6w/28U0Trf9hB5l9UsRHXwSJGvJDaoAjXkg9o4pw0JG/TzVtgu0LqTs4125+ovCqXOEzMCPyXgr90iAeXMc7oOm8N9oNOo8MeMkmzvuje62+F7wtp6hfO4rWB8t10/2b9pc49w50uaJGsx56hBvAACRulMoaGU46jN161hsEEljQfRSMNiMp6fsKOw20SwQguQV6oeEqx3fRTEAhCEAhCg8a4q3DYepWdoxsxuTo1o6kkBBzr2v9o5y4Sm+Ih9WN/w0z0mHEdGrmYAJjcAfVPY/HOrVKlR93OcXOPNxuf0heUKBMw2YufACfRA7RkECA6wHI+R/NT2ljCXOiw5yPDTWExhwIHXXwVdxKuS7LoOaCXxDtLmZkptjmTv0jkqJ758UNdAsikzvIPXkhe4cG43II/2RVt1XjGHZB4yBHj5eScsBpub8/JNOdOimUOG1HCYAGoLraibc9EEJ7QI53Toog6mD+7KQ3hFSZym+lj4m6RjA1kAEk5RmBbBDouJFiBsUDIo5nd6072jz5Jqo3UehN0uniiAWNJh0SPC/1Ccq1Bl5mflb80ESk4S4PJiJsBJIgAX2U7g3ETRr06rXfCQJg+BEcrqIMFUc2QwkTsEw6oRptseu6D6M4VjBVpteDZwnUHyPVTgFyP2VcbLa3uS6c0xPgTbnouvhs7IFsCcCTTEpYHRAB0Kyo1JEqrUrCVIPignIQhALl/tl41/hYZp/9x9/FrJ/mPkF08lfO/bHjH2jHV6moz5WzPwt7gjxifNBTUh3oOisMNSIMEi7QTfblZVgbBFiNla4Cnm8Rp++aB59TLTFrkG/TqqDGVDmhaPEPGXLEXvb98lmsdGckGZP1QMtHVIFS8nReVX+Q6fVMTfRA66oZuUoVo3H75qMT0Tbig03ZbgbsVWA22jkNSei7HwPsrRpjusB2zO7xPmdPJYr2YUh7hswHOcdNYAv5FxXWsKyAAgYfwpjhDmhw5EBZbjXs3oVQ7I0NJ5Wjy81uoXkIOOYv2QOa4FtUQABBacx8xZWHB/ZW1jg6o5zgCe7oOmm4XUi1eAIKDD8ApUmw2m0c7c1yz2j9kW0ya9IQ0R7xtyAD94chMz6ruFZkhUHGeHNe17XCWvGVw0sf90HzxwfGmjWZUaSDTIcC3psvpLhmKFWmyo2+cAjzXzTxHAOw+IfRfrTeWzOt7E6TaPVd39muNz4BgmTTJabEbyB6INdk6L1oStkAoEliU1ewvGoJ1N0gJaj4Z2ykIKXtlxX7Nga9UfE1hDf9Tu635kL50bWkz+/muye2XH5cHTpf8SpfwYCfqWrizR+9kDriQ6ZjfX81a4NkNgWBMxt0E+qr8NSl9+elomLeQVnWplst3BgxcEoJFR5c0g6zqY+vmsxxBne1tC1Tmw2JNraanca6rKYxxe8wNB6C36oIzA0gkmIiABPO6QOlylU6c20HX80BzQ0xz31PVA3UYQI0SaeHdMpVWqB59ZVz2e4G+qQXAhriImWgzoZ/LdBp/ZeXisR90NvPqI8yuz4XQLL9lezQoCTcuMjaBtbwWqoiNEEgIKQEolB44pLXLwrxoQe1HKqxzv39FaOUDGtG/76oOEe03ChvESYAz02u8TEH6BdA9jc/ZapmQagj/tWY9ruBHvMNWi5BYeUageK0XsfIFKoBJaXAmYtbb0QdHBlLnomwnQUA1eOQvAEDtF1wpqr5U9psg477b8aTiKFIH4aZdHVzo+jFzekwkmBMA+QGpWw9rOIzcTqfwNY3+XN/wDpYtmsTr+fNBZ4FsObbXSL3hWdOv8A3gIJaZmZ25g81WtIzBszrH0MekqdhRLrNERc/n0KC34sXuOdzQ3MMwADQMpkAkDeAsTjKrg93eMfDytt4rcHM6nEFwsOexjXULKcewwzWABaNunPqgp6r4mNOaazTrv6+IQ99jO512UvAcJfiHNFJhiIJF9JJ1IExtKCLhKZNUNsZNp0813Psb2ZDGh1RxqGARIAa20DK3r1uuLUcI5lZg0LXtFxsTEjXqvo/g9NraTQ3QCPS31QSmNO4T0pt6Q/FXLWCT8h5oJbeqUADusxxTgeLq/+s9yOTGCfU/oqJ/Y/HMJNLizy7XvtET5bWQdBqwOqQSsV2frcS95lxVSk5jd2iHE7G1oWsq4qA0lBJaJ1KYxQBEWn92K55ju0+I4jWNHB5qdFpIfW0mDBg/SFJwPYOkDbG1c5H/EmTqZ5oHe3vD21cG9psWd4GxuL28fzSfZXRY3ChzCSX3N5E6eSq+0PC6+FpvpMcalOozVxJiNQ12xOy0fYHh3ucHSB1LfNBrWnqltSAgPQONXhSUppQelTaJ7oUElS8N8Pmg+fPaKZ4lijqPeR6NaPyWYY1aDt+COI4oH/AIrj6mfzVBTqWGiCb7xoy84vAA63O5Vpw4mo6CbuOvloeSoveTFoMn+lla4CkBYmDOpmIO56IL2piixmTKL6zr4dLrPdocezPT7ndDRIky4SZk85VvXqF8FjNBdwzb28tlleNYQtcDmzF1z0Mmx5c0DVDA+8rMpSW53tAmbBzhf0Myu50+GinRig0MpMBpgMayCWiHOMjQOH1XC8BUFPEUnl2YCoM0TYAga7iOS+hKMuw1MMIMO3OoMkX31Qc+7XYVj6bHFgAqkNgSA0tIJgDaAY5Suk9m6ZGGpyZ7ov5LKdt8KXYDOGwabyToSIJB9QtF2NxWbBUidcgPyQXVRllAGODDEQTJMj52VlTcCh1K829EHPe3Xb6phBTFKgKhqQfeVA4NABgw3Y9CZuCrDAUPtGEp16g92XszQ0OY8Aklt2kGTEwRutfVpBwhzQfGD9VUcbnK0NzaxlbqZ+iCJ2WwJDHP8AfGs0dxrjrDdcx+86ZB8FZdqAW4KsWCXCm6B1ymFOwWG93SawCNz4m5TmIZLCD5+aDl2EcMNw5opUPeZKcupyYlwnM5rbuM6ibA3UrsfjsTjMJUdUo0WFjw1jTRyNcIk5SLiJiRK0vZ+gC17XNZLHvZYA2a62YEaxCu30RlgW6AQgwdfG1fs7g+lUDG275zOzXsHauZYQVssAQaVMjTI0/IKJxXDAUCIsLnbnKc4NSDaTWzYEgeGo+qC2pulLITfJKAQC9XjzyRNkCwVIo1ICjBLYeqDg3tRZHE8QNy4eha2FlmAxzjktj7YsOW8Uefx06bvkWn/wWW4XgH1qjabbbkkEiN5hA7hcOXfC0lx2APJdH4H7OYh1aoYdYMBykgiZcfGLBOdgOGs7xDRDCBMG5vfwELaB+eqGi41cdgNvOyCoodmKNEBpZ5kSJ6lUXa3sGyqx1SnlzASQIbpyvAXRKhaZBEhVWN4RLSGE5SDLNjKD52xGEykchva+y3ns+7ZPpEUat6fwtcSJmbAz5JrtZ2WLXSxoANosAI5/NY6pSdTkbAzadR+9UH0PicGypTeDBbUaQ5p5+ChdmmBtN1IaUzGu0SB81l+wXbum+nkruAqUxZztHf12V92fxYc6o8fDUIMxE2gR0tCDQ0a0CFJ96oLhvCcbUQSnkQmMoHeI0Q1efHYiG7zugeoYrNoJj9wnsxuCq7Eue3N7pzZNwHc+VtpVNw/tXXbUyYvDhmuWpTfnpEa96QCw+MoK7i2Ifgccx7Rmo4uq1r9yHxGboCGj0W1pVRE6rmftE447ENbhqLD3agc5zu6Jb3gGTr42stbwLjgrUA4QDaRN9pQI7U49rKLuZ+gMn5SpPZ5+agx5+80O9dFme01Qvf7vMZfcXgXtrzWuwsU2AR3WAC3QQgnlqG3TTcSDoZSm1OhQOHRAKLQvQOSBUqVhGS3zUMqfhB3Qg477eMPlxOFfBh1N7SerHNIE+Dz6JvsDwnLRfWiXOENBiZNhbkL/ADWi9vHD82Ao1R/lV2z/AKXtcz/zLFV+ztrnYVpcbNdE7kRMTylBqeG0G0KXuqQL3fecbCTqSd/BT8NWNNsBs9SQJPWU0+sZgN1029AvXF5tmAm12yJ9UHh49Ta4ioyowjfKS31Ep/C8WpVACyq0g8zB9DdK4c90FlTKSJII0idBKVieB0ag7zGnyA+iCJxXhrajSHND2nWwkdQsXxjscHAhjG5dQc0DzGui2TuzTRdlapTjYOlvhBmyRiuGVMpGZjjtI/RBgeC9iqbnVnE5min3QAddnCdRrfdbXhzGsZSbBs1rdPz8l5wyg5tSXsyNIy6g+Hlr6qJxlpawtDZc0gm5HdDwZH/KSg0tJ9iD5JVNs3UHAVjlYNNtZ2t8lNi0gx+90BiawpsLnGGjksrxPtGXMfNQUg2CM1jfx5W9VYcYFR3fqPYKbSMsAnvEwDE31VPiew9Gu8io+o45e93onlp4oKMdvaTC5zB7x+VrabZJvcEn6lazgGMdVpj3gyEtIDXAB+b8ZB2JmOiZ4Z7P6GHfnYyXDTaOviveJcNLQ5zPfh5jvAkkjcEkWlBhu03FMRhq72VgH0ybWzDKRFybgwd+aquCdo30KpdRcDLrsdcFvLpbddT/ALBZXyudRcCQ3PmJmBoDFnLI9vexNOkw1qAFMsBJE6i0QNzqgs8JjWY2tQeyW94FwO0SSP5VsxVIB92zMetmz1K5n7LqJfVzwSGySI0J7tjoNSurZH9GiPE/ogbFAgTUdB3y2/qV42oAe6x5PnHivfetBhoL3He3zJ0TrXO++4NHIfmT+iD1tRwF2D1TtOoDyB8QmRiG/daXeX5r0vnVn79EEsiysKIho8FT0GlpAg5SRvf5q6CCi7dcI+1cOxNEfE6mS3/W3vt/maFlOyfD206NICYNMGDa5Bkxsf0C6Q4LGV6H2d5F8jTA/wBLtPGEDuHxZLZcPgqOba8tuPzB8k+90CZ6jyKi4AjJIg5iTI63TlNuZjxsHED5T80Epx77XR4+BU8tlUtKsSWtIiB3jtbruncRxUB2Ud5xvA22knbRBYPYeabJjVR6bHu++0dBc/OE77gbucTzsgTiaYcIuJ8lWYuh75rmOtVYCOWYEahWpwoOubT8SrMfwUFwqNqOFRuhLiRGuUjcFBTVca5rDeS1xDrQZbEecFXHBsaHMu4k/wAWqoOOYZ7g4tbkeJMAWe6No3gQqjhPaM02uDnw4juyB8zzkRCDccTwhfTygwMwP780zhSczpMwDB8YIAjko+A4+2rLZ7wbm6coHPVSX0ILokFwnmBA2QW1Cu3Jm5ibLMdsOKOY2mJytc+94kAi3nKGcW920NNssC+8ZiTpEWVR2g4g3ENp5293MLkgeO8kXFwg2P8AbDPdB4vLZga6aeMrIds8SHta15BLyARO/wCGOckKY2tFBzKZAIJI5REiDtqs1wzhr8fj3PnJTpEkuuYfDYAne+qDe9lODNwmFbTY0AxLnOEEuNzbVWjxmixf8mrynhgILu8RufSQpBqeQQeMoOtJDR0CfpYZu4zeN0y2uNp+qdbUdFmoFYrMWhre6XGJ5DUx5W80llMZssaDVJrV3NcwxI384uvftbfeEzAgeqCXghLtbNJVgoHCKcMk6kn6qegFn+1GGEZjEOGUzG1xr0laBQuNYA1sPUptcWOe0hrxEtdHddfkYKDHUMY1jMoc0/hgyfQawpGDqycjczYBcSRc3i3K6puyfaD7Q80qzGsxNHNTrt07zX5czZ1BgeoKusfW93Ua4fE06R8TXaj5a9EC24Ijr494HxSmZWEkMsYDgAJEfeA3F9Oie/tBricjHOjkDF+RKjh1QVA73RDd7iY2IHQoLB1AFoe066GEYeoXgg2LT69VFpYpwzBogE6u5xeBunPtuSn3e846cztJ5DqgkOcAmKVbOYYM3M6NH/Nv5JP2cOg1SXCPhaO75nU/RTG1JENgN5ARCCLUwk2fDjy0H+6zvGuwrK5zNIa75TzstY8QmzVDWyUHL8d2cxGF/vYnKDBaXRB1kbSpzO05q4d7JIqNBAmxiRBPWJ9Fv6Tc7ZcLEWB5dVScW7D0KwzCabzu23qPNBn6NR1SmQWsM3EGSIEgiScsqt4lQmC4y4hoi0Dqb63+SuqvZqphSXA+9aWkXgGDrp0uqauB9mext6gqBzG3zOBGmlyPFBV1OMVqpZhqQmpUdryaBoT5egXSOzPZ84ShkBBcTJJk33/NZj2dcLeH1HubGzZ1POOkhdCbO4B9UCRRnVx8oCcbRaNvW5hJfU/h9LpP2lvIg6RdBMousNE+H2nkodOo3Y2T1N3TWyCPRGdrjqT9UrDYZrgJaP6pvDuLGvYT3mi38Q2IVnw5ndn0QS2NgADQJSEIBCEIOTe1jh1XAVv7UwkNLgKWI7oIvZlS9rkNYTE/CrzhWKzYai9+Z7qjAZdBcS69oA59FtcfgWVqT6VRocyo0tc06EEQQuP1O0TuE1/sGNDnUG97D4ga+7nu5huW/CY0jqg3WGrPLpaNBdjnA+kb+amVqzcgcASOW88vVVFOsQz3tNzajIzNe06g/kQpgxDXsDm/C8AnoeaBn7S5ziPhAuYN77Gd49F4HZ3zqwiLTaDYkjzVThy9/u6Ys2oXOqOImbnuTysr55e1mVoDhoBERHKNUDmDfldkLsxIlvOP6KS+kZDhNr+I681U4dlY1A+o0BrRDA03E65uZ5K1D+bnR1QP1XSJCr21PeOI+6Oe559Qva2KEEB2vqmmYZmXK4+II1CC0ywEplG3ioNDDWhr3NHJrrR0leUqGY/E7WLuMkjU2QScXSsDy+iiu4VTMdwSL21v/uUqtnYLEkbh17dDzUgVhrEnb+vJAxSwIEBoywIEctV7Sqy6D3Xcjv1CeIdGoHh/VR8a10Tr5AH1CCSBsQlljQMzjHj9BzKiYXGERnGvqF7U7751AsOnM/1QKJzWay3X9E0Q5s99o6XKffUi0w24ncnT0TUiO62B1/RA9TGcgb7ETbnIOyu6NPK0AbBReG4YgZnG56AQFNQCEIQCEIQCznbnsVS4lhjSf3ajZNKpElj4t4tOhG4WjQg+TsY/F4I1sHUe+lld36YPdnUOafwnURr6q79n/bz7E73VYuNBwt97I6dh+Hw0XZ/aB7PKXEqQMiniGA+7qR/I8feYflqF868Z4NVw1Z9GvTyVGajYjZzT95p2I+oIAduw/EKYipSxDHUnGW3BbfYO2vsVdYfGON4gHeQY8pXznwriNXDVBUoPLHAz/Cej26OGuvyXTuA+1OhUblxQNCqP8xt6RHUDvNPQiOqDpLHibuJPJNZwTmiQDHLqZJ2WXxntCwLGhwxLXkHRoMkb7clL7Ocfo4nDDK6HHMbm+tvRBpQJEmkC03BBBPjBSIiA0yw7G8evoo1PEPgfUEH5LwDKZJAB56+SCU2hlJyd3ptz0TVA3Mg69CmamNBFtN3D8vJKw2O7oLY8+qB4Fpsaro/CZA8ydk7SqANJtAA0veYsmxXn4mgHpf1CRh2DvNHw2jaED7cVBiRPL4iPROVKLyZObwsB5xdV9CKbomM1nEayJ1PJWBpNLZznxDig8e4EQWWHW/kmsgu7WDYaL2sTbvtcPQx+aTWGU0x4k9TYIHaFIukm8qwwOAEybxpyScJhi6xs0b8+g6KzAhB6hCEAhCEAhCEAhCEAs3207CUOJUg2oMlRs+7qtjO2dv4mndp8dVpEIPljtT2PxHD6oZXYIce5UbJpv8Ds6B8Jv4qnqU/oD6819bcR4bTr0nUq1NtSm4QWvAIPkVyHtn7FajSauAIe2B/cPdDxA/y3mzrRZ0eKDkBaZVx2Z7U1MG8loDmu+Jp38DsVGxmAfReWVaT6TxMte0tNrGAdRO4so72IOrYP2pYN0Gqx7HaWbmEAQDI3Ssb7XMG2BToVah2mGtHkTPyXJosvPdIO0dnH1eIZcU+r7tsnJRpxZt2nOTck/otKcDzZAGhBkHxGoXEOzHaqtgnO92GuDokOnbqNFe1vazj/ALvuW+LC4x072qDqTsM0NN4FrXnXSUYWk8OOzLRMl0+ey5K72rcQn/Ep/wD1thJf7VOIE3fS8qQBv/zEfJB1jjWOZTdRe+01WtAmASTA9NVasdI+COkr5w4vxuriXe8xFUvI0kwGj+FosAt/2QxHG8Y1raTiyiAB76uwARb4ZGaoY3Ajqg6hWYLE2A6/u6ZwXZ6pUxf2iq4tpsblpUhYmbmpUOxsAGjS8zMCx4N2e9zldVqvr1QP8R8W55GDus1PXqriEAhCEAhCEAhCEAhCEAhCEAhCEAhCEELinBqOJZkr0mVG8ngH0Oo8lz/jPsKwz5OGq1KBOjXf3tOfAw8f9yEIMhxD2IY9h/u3Uaw6PdTP/a5pH8ypcV7NeIsN8FUd1YWOHydPyXqEECp2QxrTfB4gf9KofoE7T7HY5xtgsQf+m4fMwEIQWGE9lfEqumF93/8AK9jfoSfktJwv2B1nQcTimUxu2i0vd4B74H8q8Qg3vZ72V4DCEOFL3tQf5lY5zOkhvwtPgAtcAhCD1CEIBCEIBCEIBCE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412" name="AutoShape 4" descr="data:image/jpeg;base64,/9j/4AAQSkZJRgABAQAAAQABAAD/2wCEAAkGBhQSEBQUExIWFRUVFhsaGBgWGBQXFxwYGhcYFRgYFxcYHCYfFxokGRQYHy8gIycpLCwsGB4xNTAqNSYrLCkBCQoKBQUFDQUFDSkYEhgpKSkpKSkpKSkpKSkpKSkpKSkpKSkpKSkpKSkpKSkpKSkpKSkpKSkpKSkpKSkpKSkpKf/AABEIAPgAzAMBIgACEQEDEQH/xAAcAAABBQEBAQAAAAAAAAAAAAAAAgMEBQYHAQj/xABDEAABAwIEAwUFBgMGBQUAAAABAAIRAyEEEjFBBVFhBiJxgZEHEzKhsRRCUsHR8GKi4RUjM0Ny8VOCg5KyRGNzk8L/xAAUAQEAAAAAAAAAAAAAAAAAAAAA/8QAFBEBAAAAAAAAAAAAAAAAAAAAAP/aAAwDAQACEQMRAD8A7ihCEAhCEAhCEAhR8fj2UabqlRwaxupP7uVzLtF7UH1QW4aabNM5/wAQ+GzB8/BB0Pi3aGhhmzWqBvS5d5NF1iuJ+1sXGHoSPxVTHmGNvHiQsBjK7niXuLnGJuTPUlJw9EvBEwLa63ncoLviHb/G1RavkBtFNob87n5qvocSxDyC/E1YJvNSodNYumK2EyFog2i9r7GOkn5J+iw5oMb36Dfz/JBJw+JeJio8yRYl2ota9/iUnB42qC4Cq+wsA94PKReExSwzwxxBsAL9CYtyUzC0zJdDj3QOXUHxsgn0+PYljRlxD5ykwSXX0+9ItM+StsH24rsMVS1wyB1xDv5enRUzcOSHbz4bid/BGIoZ8sgSWwSI1FkG5wHbag8AumnM63Fo3F9+SvaOIa8ZmODgdwQR6hcixGAqg6h0NLQI0EdBc9VM4bi3UHj3bzTdAEEy0+WhuEHVULOcJ7XNf3awDHTZw+A+P4T4rRSg9QhCAQhCAQhCAQhCAQhCAVN2i7U0cG2XmXkWYNTtJ5Dqo3a7tezBsgQ6s4d1uwH4n8m/VcS4rxR9eoXPcXOcbncnbyGkILLtH2mq4uqTUfLRcNHwtGsDnt4qmY4BxBBNgY0tqE1SpzrPgp2Fw7jaNIAnnsJ5IFg903HJJw9J7zGgOvI8irejwQkkumddvl6qxZh2sdOoy9NNkEJvDjq4WDhpAJgTYT4eqn0cMS8WEHoDa0a6b+iZxfHaTO6QJHnqLKrZ2xY0GCTFx46bzA19EGhZhRAgkCxM+Z73Q21Szh7d3c9ZA1+g25LIv7awTA11m8/u3opWG7fC7jTEnYTcRFpNroNa2tmkZTY7cunLa3RLpUr7gW166qmwvauiRMOF4OUbR43MrRYTG06wljptcHUaahAt2EtrciYt+9FErcNjLIjugQp7ZBvz/opBZJBMIKf7M4EDUERflsr7hXG3UnQ8k0yBA1IPQ/koho35+OqkU8ON99kGtoVw9oc0yCnFnsFUNMyCSIuP3ur6lUDgCNCgWhCEAhCEAhCEAqPtd2mbgsOXmC82pt5u5n+EalWuOxraNN9R5hjGlzj0F18/9pOPVMbiH1nGGkwwGSGMGgganc9SeSBjG8ZfUe6o5+ZzjJOsnXQ7BQQDMnUib/xbpdBgdfSIgXJOuqkYehJvHTnKBeDwcDvAmR9SIM+ErQYDBFrhmAAN9ogTCbwmHBbJBBGpJEGN4Gn9FT8U7Sva4tp2GmmvkUFtx/tP7sFo1iBzH6jxWPxHF6jjd58JKjVnlxJNySksb3r31PyQePqZnGZKQBCdByidS6w/28U0Trf9hB5l9UsRHXwSJGvJDaoAjXkg9o4pw0JG/TzVtgu0LqTs4125+ovCqXOEzMCPyXgr90iAeXMc7oOm8N9oNOo8MeMkmzvuje62+F7wtp6hfO4rWB8t10/2b9pc49w50uaJGsx56hBvAACRulMoaGU46jN161hsEEljQfRSMNiMp6fsKOw20SwQguQV6oeEqx3fRTEAhCEAhCg8a4q3DYepWdoxsxuTo1o6kkBBzr2v9o5y4Sm+Ih9WN/w0z0mHEdGrmYAJjcAfVPY/HOrVKlR93OcXOPNxuf0heUKBMw2YufACfRA7RkECA6wHI+R/NT2ljCXOiw5yPDTWExhwIHXXwVdxKuS7LoOaCXxDtLmZkptjmTv0jkqJ758UNdAsikzvIPXkhe4cG43II/2RVt1XjGHZB4yBHj5eScsBpub8/JNOdOimUOG1HCYAGoLraibc9EEJ7QI53Toog6mD+7KQ3hFSZym+lj4m6RjA1kAEk5RmBbBDouJFiBsUDIo5nd6072jz5Jqo3UehN0uniiAWNJh0SPC/1Ccq1Bl5mflb80ESk4S4PJiJsBJIgAX2U7g3ETRr06rXfCQJg+BEcrqIMFUc2QwkTsEw6oRptseu6D6M4VjBVpteDZwnUHyPVTgFyP2VcbLa3uS6c0xPgTbnouvhs7IFsCcCTTEpYHRAB0Kyo1JEqrUrCVIPignIQhALl/tl41/hYZp/9x9/FrJ/mPkF08lfO/bHjH2jHV6moz5WzPwt7gjxifNBTUh3oOisMNSIMEi7QTfblZVgbBFiNla4Cnm8Rp++aB59TLTFrkG/TqqDGVDmhaPEPGXLEXvb98lmsdGckGZP1QMtHVIFS8nReVX+Q6fVMTfRA66oZuUoVo3H75qMT0Tbig03ZbgbsVWA22jkNSei7HwPsrRpjusB2zO7xPmdPJYr2YUh7hswHOcdNYAv5FxXWsKyAAgYfwpjhDmhw5EBZbjXs3oVQ7I0NJ5Wjy81uoXkIOOYv2QOa4FtUQABBacx8xZWHB/ZW1jg6o5zgCe7oOmm4XUi1eAIKDD8ApUmw2m0c7c1yz2j9kW0ya9IQ0R7xtyAD94chMz6ruFZkhUHGeHNe17XCWvGVw0sf90HzxwfGmjWZUaSDTIcC3psvpLhmKFWmyo2+cAjzXzTxHAOw+IfRfrTeWzOt7E6TaPVd39muNz4BgmTTJabEbyB6INdk6L1oStkAoEliU1ewvGoJ1N0gJaj4Z2ykIKXtlxX7Nga9UfE1hDf9Tu635kL50bWkz+/muye2XH5cHTpf8SpfwYCfqWrizR+9kDriQ6ZjfX81a4NkNgWBMxt0E+qr8NSl9+elomLeQVnWplst3BgxcEoJFR5c0g6zqY+vmsxxBne1tC1Tmw2JNraanca6rKYxxe8wNB6C36oIzA0gkmIiABPO6QOlylU6c20HX80BzQ0xz31PVA3UYQI0SaeHdMpVWqB59ZVz2e4G+qQXAhriImWgzoZ/LdBp/ZeXisR90NvPqI8yuz4XQLL9lezQoCTcuMjaBtbwWqoiNEEgIKQEolB44pLXLwrxoQe1HKqxzv39FaOUDGtG/76oOEe03ChvESYAz02u8TEH6BdA9jc/ZapmQagj/tWY9ruBHvMNWi5BYeUageK0XsfIFKoBJaXAmYtbb0QdHBlLnomwnQUA1eOQvAEDtF1wpqr5U9psg477b8aTiKFIH4aZdHVzo+jFzekwkmBMA+QGpWw9rOIzcTqfwNY3+XN/wDpYtmsTr+fNBZ4FsObbXSL3hWdOv8A3gIJaZmZ25g81WtIzBszrH0MekqdhRLrNERc/n0KC34sXuOdzQ3MMwADQMpkAkDeAsTjKrg93eMfDytt4rcHM6nEFwsOexjXULKcewwzWABaNunPqgp6r4mNOaazTrv6+IQ99jO512UvAcJfiHNFJhiIJF9JJ1IExtKCLhKZNUNsZNp0813Psb2ZDGh1RxqGARIAa20DK3r1uuLUcI5lZg0LXtFxsTEjXqvo/g9NraTQ3QCPS31QSmNO4T0pt6Q/FXLWCT8h5oJbeqUADusxxTgeLq/+s9yOTGCfU/oqJ/Y/HMJNLizy7XvtET5bWQdBqwOqQSsV2frcS95lxVSk5jd2iHE7G1oWsq4qA0lBJaJ1KYxQBEWn92K55ju0+I4jWNHB5qdFpIfW0mDBg/SFJwPYOkDbG1c5H/EmTqZ5oHe3vD21cG9psWd4GxuL28fzSfZXRY3ChzCSX3N5E6eSq+0PC6+FpvpMcalOozVxJiNQ12xOy0fYHh3ucHSB1LfNBrWnqltSAgPQONXhSUppQelTaJ7oUElS8N8Pmg+fPaKZ4lijqPeR6NaPyWYY1aDt+COI4oH/AIrj6mfzVBTqWGiCb7xoy84vAA63O5Vpw4mo6CbuOvloeSoveTFoMn+lla4CkBYmDOpmIO56IL2piixmTKL6zr4dLrPdocezPT7ndDRIky4SZk85VvXqF8FjNBdwzb28tlleNYQtcDmzF1z0Mmx5c0DVDA+8rMpSW53tAmbBzhf0Myu50+GinRig0MpMBpgMayCWiHOMjQOH1XC8BUFPEUnl2YCoM0TYAga7iOS+hKMuw1MMIMO3OoMkX31Qc+7XYVj6bHFgAqkNgSA0tIJgDaAY5Suk9m6ZGGpyZ7ov5LKdt8KXYDOGwabyToSIJB9QtF2NxWbBUidcgPyQXVRllAGODDEQTJMj52VlTcCh1K829EHPe3Xb6phBTFKgKhqQfeVA4NABgw3Y9CZuCrDAUPtGEp16g92XszQ0OY8Aklt2kGTEwRutfVpBwhzQfGD9VUcbnK0NzaxlbqZ+iCJ2WwJDHP8AfGs0dxrjrDdcx+86ZB8FZdqAW4KsWCXCm6B1ymFOwWG93SawCNz4m5TmIZLCD5+aDl2EcMNw5opUPeZKcupyYlwnM5rbuM6ibA3UrsfjsTjMJUdUo0WFjw1jTRyNcIk5SLiJiRK0vZ+gC17XNZLHvZYA2a62YEaxCu30RlgW6AQgwdfG1fs7g+lUDG275zOzXsHauZYQVssAQaVMjTI0/IKJxXDAUCIsLnbnKc4NSDaTWzYEgeGo+qC2pulLITfJKAQC9XjzyRNkCwVIo1ICjBLYeqDg3tRZHE8QNy4eha2FlmAxzjktj7YsOW8Uefx06bvkWn/wWW4XgH1qjabbbkkEiN5hA7hcOXfC0lx2APJdH4H7OYh1aoYdYMBykgiZcfGLBOdgOGs7xDRDCBMG5vfwELaB+eqGi41cdgNvOyCoodmKNEBpZ5kSJ6lUXa3sGyqx1SnlzASQIbpyvAXRKhaZBEhVWN4RLSGE5SDLNjKD52xGEykchva+y3ns+7ZPpEUat6fwtcSJmbAz5JrtZ2WLXSxoANosAI5/NY6pSdTkbAzadR+9UH0PicGypTeDBbUaQ5p5+ChdmmBtN1IaUzGu0SB81l+wXbum+nkruAqUxZztHf12V92fxYc6o8fDUIMxE2gR0tCDQ0a0CFJ96oLhvCcbUQSnkQmMoHeI0Q1efHYiG7zugeoYrNoJj9wnsxuCq7Eue3N7pzZNwHc+VtpVNw/tXXbUyYvDhmuWpTfnpEa96QCw+MoK7i2Ifgccx7Rmo4uq1r9yHxGboCGj0W1pVRE6rmftE447ENbhqLD3agc5zu6Jb3gGTr42stbwLjgrUA4QDaRN9pQI7U49rKLuZ+gMn5SpPZ5+agx5+80O9dFme01Qvf7vMZfcXgXtrzWuwsU2AR3WAC3QQgnlqG3TTcSDoZSm1OhQOHRAKLQvQOSBUqVhGS3zUMqfhB3Qg477eMPlxOFfBh1N7SerHNIE+Dz6JvsDwnLRfWiXOENBiZNhbkL/ADWi9vHD82Ao1R/lV2z/AKXtcz/zLFV+ztrnYVpcbNdE7kRMTylBqeG0G0KXuqQL3fecbCTqSd/BT8NWNNsBs9SQJPWU0+sZgN1029AvXF5tmAm12yJ9UHh49Ta4ioyowjfKS31Ep/C8WpVACyq0g8zB9DdK4c90FlTKSJII0idBKVieB0ag7zGnyA+iCJxXhrajSHND2nWwkdQsXxjscHAhjG5dQc0DzGui2TuzTRdlapTjYOlvhBmyRiuGVMpGZjjtI/RBgeC9iqbnVnE5min3QAddnCdRrfdbXhzGsZSbBs1rdPz8l5wyg5tSXsyNIy6g+Hlr6qJxlpawtDZc0gm5HdDwZH/KSg0tJ9iD5JVNs3UHAVjlYNNtZ2t8lNi0gx+90BiawpsLnGGjksrxPtGXMfNQUg2CM1jfx5W9VYcYFR3fqPYKbSMsAnvEwDE31VPiew9Gu8io+o45e93onlp4oKMdvaTC5zB7x+VrabZJvcEn6lazgGMdVpj3gyEtIDXAB+b8ZB2JmOiZ4Z7P6GHfnYyXDTaOviveJcNLQ5zPfh5jvAkkjcEkWlBhu03FMRhq72VgH0ybWzDKRFybgwd+aquCdo30KpdRcDLrsdcFvLpbddT/ALBZXyudRcCQ3PmJmBoDFnLI9vexNOkw1qAFMsBJE6i0QNzqgs8JjWY2tQeyW94FwO0SSP5VsxVIB92zMetmz1K5n7LqJfVzwSGySI0J7tjoNSurZH9GiPE/ogbFAgTUdB3y2/qV42oAe6x5PnHivfetBhoL3He3zJ0TrXO++4NHIfmT+iD1tRwF2D1TtOoDyB8QmRiG/daXeX5r0vnVn79EEsiysKIho8FT0GlpAg5SRvf5q6CCi7dcI+1cOxNEfE6mS3/W3vt/maFlOyfD206NICYNMGDa5Bkxsf0C6Q4LGV6H2d5F8jTA/wBLtPGEDuHxZLZcPgqOba8tuPzB8k+90CZ6jyKi4AjJIg5iTI63TlNuZjxsHED5T80Epx77XR4+BU8tlUtKsSWtIiB3jtbruncRxUB2Ud5xvA22knbRBYPYeabJjVR6bHu++0dBc/OE77gbucTzsgTiaYcIuJ8lWYuh75rmOtVYCOWYEahWpwoOubT8SrMfwUFwqNqOFRuhLiRGuUjcFBTVca5rDeS1xDrQZbEecFXHBsaHMu4k/wAWqoOOYZ7g4tbkeJMAWe6No3gQqjhPaM02uDnw4juyB8zzkRCDccTwhfTygwMwP780zhSczpMwDB8YIAjko+A4+2rLZ7wbm6coHPVSX0ILokFwnmBA2QW1Cu3Jm5ibLMdsOKOY2mJytc+94kAi3nKGcW920NNssC+8ZiTpEWVR2g4g3ENp5293MLkgeO8kXFwg2P8AbDPdB4vLZga6aeMrIds8SHta15BLyARO/wCGOckKY2tFBzKZAIJI5REiDtqs1wzhr8fj3PnJTpEkuuYfDYAne+qDe9lODNwmFbTY0AxLnOEEuNzbVWjxmixf8mrynhgILu8RufSQpBqeQQeMoOtJDR0CfpYZu4zeN0y2uNp+qdbUdFmoFYrMWhre6XGJ5DUx5W80llMZssaDVJrV3NcwxI384uvftbfeEzAgeqCXghLtbNJVgoHCKcMk6kn6qegFn+1GGEZjEOGUzG1xr0laBQuNYA1sPUptcWOe0hrxEtdHddfkYKDHUMY1jMoc0/hgyfQawpGDqycjczYBcSRc3i3K6puyfaD7Q80qzGsxNHNTrt07zX5czZ1BgeoKusfW93Ua4fE06R8TXaj5a9EC24Ijr494HxSmZWEkMsYDgAJEfeA3F9Oie/tBricjHOjkDF+RKjh1QVA73RDd7iY2IHQoLB1AFoe066GEYeoXgg2LT69VFpYpwzBogE6u5xeBunPtuSn3e846cztJ5DqgkOcAmKVbOYYM3M6NH/Nv5JP2cOg1SXCPhaO75nU/RTG1JENgN5ARCCLUwk2fDjy0H+6zvGuwrK5zNIa75TzstY8QmzVDWyUHL8d2cxGF/vYnKDBaXRB1kbSpzO05q4d7JIqNBAmxiRBPWJ9Fv6Tc7ZcLEWB5dVScW7D0KwzCabzu23qPNBn6NR1SmQWsM3EGSIEgiScsqt4lQmC4y4hoi0Dqb63+SuqvZqphSXA+9aWkXgGDrp0uqauB9mext6gqBzG3zOBGmlyPFBV1OMVqpZhqQmpUdryaBoT5egXSOzPZ84ShkBBcTJJk33/NZj2dcLeH1HubGzZ1POOkhdCbO4B9UCRRnVx8oCcbRaNvW5hJfU/h9LpP2lvIg6RdBMousNE+H2nkodOo3Y2T1N3TWyCPRGdrjqT9UrDYZrgJaP6pvDuLGvYT3mi38Q2IVnw5ndn0QS2NgADQJSEIBCEIOTe1jh1XAVv7UwkNLgKWI7oIvZlS9rkNYTE/CrzhWKzYai9+Z7qjAZdBcS69oA59FtcfgWVqT6VRocyo0tc06EEQQuP1O0TuE1/sGNDnUG97D4ga+7nu5huW/CY0jqg3WGrPLpaNBdjnA+kb+amVqzcgcASOW88vVVFOsQz3tNzajIzNe06g/kQpgxDXsDm/C8AnoeaBn7S5ziPhAuYN77Gd49F4HZ3zqwiLTaDYkjzVThy9/u6Ys2oXOqOImbnuTysr55e1mVoDhoBERHKNUDmDfldkLsxIlvOP6KS+kZDhNr+I681U4dlY1A+o0BrRDA03E65uZ5K1D+bnR1QP1XSJCr21PeOI+6Oe559Qva2KEEB2vqmmYZmXK4+II1CC0ywEplG3ioNDDWhr3NHJrrR0leUqGY/E7WLuMkjU2QScXSsDy+iiu4VTMdwSL21v/uUqtnYLEkbh17dDzUgVhrEnb+vJAxSwIEBoywIEctV7Sqy6D3Xcjv1CeIdGoHh/VR8a10Tr5AH1CCSBsQlljQMzjHj9BzKiYXGERnGvqF7U7751AsOnM/1QKJzWay3X9E0Q5s99o6XKffUi0w24ncnT0TUiO62B1/RA9TGcgb7ETbnIOyu6NPK0AbBReG4YgZnG56AQFNQCEIQCEIQCznbnsVS4lhjSf3ajZNKpElj4t4tOhG4WjQg+TsY/F4I1sHUe+lld36YPdnUOafwnURr6q79n/bz7E73VYuNBwt97I6dh+Hw0XZ/aB7PKXEqQMiniGA+7qR/I8feYflqF868Z4NVw1Z9GvTyVGajYjZzT95p2I+oIAduw/EKYipSxDHUnGW3BbfYO2vsVdYfGON4gHeQY8pXznwriNXDVBUoPLHAz/Cej26OGuvyXTuA+1OhUblxQNCqP8xt6RHUDvNPQiOqDpLHibuJPJNZwTmiQDHLqZJ2WXxntCwLGhwxLXkHRoMkb7clL7Ocfo4nDDK6HHMbm+tvRBpQJEmkC03BBBPjBSIiA0yw7G8evoo1PEPgfUEH5LwDKZJAB56+SCU2hlJyd3ptz0TVA3Mg69CmamNBFtN3D8vJKw2O7oLY8+qB4Fpsaro/CZA8ydk7SqANJtAA0veYsmxXn4mgHpf1CRh2DvNHw2jaED7cVBiRPL4iPROVKLyZObwsB5xdV9CKbomM1nEayJ1PJWBpNLZznxDig8e4EQWWHW/kmsgu7WDYaL2sTbvtcPQx+aTWGU0x4k9TYIHaFIukm8qwwOAEybxpyScJhi6xs0b8+g6KzAhB6hCEAhCEAhCEAhCEAs3207CUOJUg2oMlRs+7qtjO2dv4mndp8dVpEIPljtT2PxHD6oZXYIce5UbJpv8Ds6B8Jv4qnqU/oD6819bcR4bTr0nUq1NtSm4QWvAIPkVyHtn7FajSauAIe2B/cPdDxA/y3mzrRZ0eKDkBaZVx2Z7U1MG8loDmu+Jp38DsVGxmAfReWVaT6TxMte0tNrGAdRO4so72IOrYP2pYN0Gqx7HaWbmEAQDI3Ssb7XMG2BToVah2mGtHkTPyXJosvPdIO0dnH1eIZcU+r7tsnJRpxZt2nOTck/otKcDzZAGhBkHxGoXEOzHaqtgnO92GuDokOnbqNFe1vazj/ALvuW+LC4x072qDqTsM0NN4FrXnXSUYWk8OOzLRMl0+ey5K72rcQn/Ep/wD1thJf7VOIE3fS8qQBv/zEfJB1jjWOZTdRe+01WtAmASTA9NVasdI+COkr5w4vxuriXe8xFUvI0kwGj+FosAt/2QxHG8Y1raTiyiAB76uwARb4ZGaoY3Ajqg6hWYLE2A6/u6ZwXZ6pUxf2iq4tpsblpUhYmbmpUOxsAGjS8zMCx4N2e9zldVqvr1QP8R8W55GDus1PXqriEAhCEAhCEAhCEAhCEAhCEAhCEAhCEELinBqOJZkr0mVG8ngH0Oo8lz/jPsKwz5OGq1KBOjXf3tOfAw8f9yEIMhxD2IY9h/u3Uaw6PdTP/a5pH8ypcV7NeIsN8FUd1YWOHydPyXqEECp2QxrTfB4gf9KofoE7T7HY5xtgsQf+m4fMwEIQWGE9lfEqumF93/8AK9jfoSfktJwv2B1nQcTimUxu2i0vd4B74H8q8Qg3vZ72V4DCEOFL3tQf5lY5zOkhvwtPgAtcAhCD1CEIBCEIBCEIBCE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7414" name="Picture 6" descr="http://www.stevin.com/images/simonstev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060848"/>
            <a:ext cx="2960328" cy="3600400"/>
          </a:xfrm>
          <a:prstGeom prst="rect">
            <a:avLst/>
          </a:prstGeom>
          <a:noFill/>
        </p:spPr>
      </p:pic>
      <p:sp>
        <p:nvSpPr>
          <p:cNvPr id="7" name="Retângulo 6"/>
          <p:cNvSpPr/>
          <p:nvPr/>
        </p:nvSpPr>
        <p:spPr>
          <a:xfrm rot="19712167">
            <a:off x="6026254" y="5883171"/>
            <a:ext cx="40679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pt-BR" sz="2400" i="1" dirty="0" smtClean="0">
                <a:solidFill>
                  <a:schemeClr val="bg1"/>
                </a:solidFill>
              </a:rPr>
              <a:t>Bryan, Guilherme, </a:t>
            </a:r>
            <a:r>
              <a:rPr lang="pt-BR" sz="2400" i="1" dirty="0" err="1" smtClean="0">
                <a:solidFill>
                  <a:schemeClr val="bg1"/>
                </a:solidFill>
              </a:rPr>
              <a:t>Rubiana</a:t>
            </a:r>
            <a:r>
              <a:rPr lang="pt-BR" sz="2400" i="1" dirty="0" smtClean="0">
                <a:solidFill>
                  <a:schemeClr val="bg1"/>
                </a:solidFill>
              </a:rPr>
              <a:t>, Raquel, Tales , Thais</a:t>
            </a:r>
          </a:p>
          <a:p>
            <a:pPr algn="ctr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pt-BR" sz="4000" dirty="0" smtClean="0">
                <a:solidFill>
                  <a:schemeClr val="accent1"/>
                </a:solidFill>
              </a:rPr>
              <a:t>2º Ano D / V1</a:t>
            </a:r>
            <a:endParaRPr lang="pt-BR" sz="4000" dirty="0">
              <a:solidFill>
                <a:schemeClr val="accent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39552" y="620688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solidFill>
                  <a:schemeClr val="accent1"/>
                </a:solidFill>
              </a:rPr>
              <a:t>A</a:t>
            </a:r>
            <a:r>
              <a:rPr lang="pt-BR" sz="4000" dirty="0" smtClean="0">
                <a:solidFill>
                  <a:schemeClr val="bg1"/>
                </a:solidFill>
              </a:rPr>
              <a:t>lunos</a:t>
            </a:r>
            <a:endParaRPr lang="pt-BR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272</Words>
  <Application>Microsoft Office PowerPoint</Application>
  <PresentationFormat>Apresentação na tela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  Teorema de Stevin                              &amp;        Vasos Comunicantes </vt:lpstr>
      <vt:lpstr>O que é Teorema de Stevin?</vt:lpstr>
      <vt:lpstr>Normalmente a formula utilizada é:</vt:lpstr>
      <vt:lpstr>  Exemplo:</vt:lpstr>
      <vt:lpstr>  Vasos Comunicantes</vt:lpstr>
      <vt:lpstr>  Exemplo de Vasos Comunicantes</vt:lpstr>
      <vt:lpstr>   Curiosidade: Quem era Stevin?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Teorema de Stevin                           &amp;        Vasos Comunicantes</dc:title>
  <dc:creator>ADM</dc:creator>
  <cp:lastModifiedBy>Administrador</cp:lastModifiedBy>
  <cp:revision>32</cp:revision>
  <dcterms:created xsi:type="dcterms:W3CDTF">2014-02-13T13:36:21Z</dcterms:created>
  <dcterms:modified xsi:type="dcterms:W3CDTF">2014-02-24T15:31:18Z</dcterms:modified>
</cp:coreProperties>
</file>