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65" r:id="rId4"/>
    <p:sldId id="266" r:id="rId5"/>
    <p:sldId id="267" r:id="rId6"/>
    <p:sldId id="257" r:id="rId7"/>
    <p:sldId id="258" r:id="rId8"/>
    <p:sldId id="259" r:id="rId9"/>
    <p:sldId id="261" r:id="rId10"/>
    <p:sldId id="263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3" autoAdjust="0"/>
    <p:restoredTop sz="94660"/>
  </p:normalViewPr>
  <p:slideViewPr>
    <p:cSldViewPr>
      <p:cViewPr varScale="1">
        <p:scale>
          <a:sx n="64" d="100"/>
          <a:sy n="64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46DFE-2E24-4C78-A7C7-AA777A943D69}" type="datetimeFigureOut">
              <a:rPr lang="pt-BR" smtClean="0"/>
              <a:pPr/>
              <a:t>13/10/2014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26980-24FF-49A2-9CBF-0B55DE4D57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26980-24FF-49A2-9CBF-0B55DE4D5733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26980-24FF-49A2-9CBF-0B55DE4D5733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1BA4-7938-4043-A534-0DCE1C4CADFA}" type="datetimeFigureOut">
              <a:rPr lang="pt-BR" smtClean="0"/>
              <a:pPr/>
              <a:t>13/10/2014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A4E8-68B1-4796-AD42-12908126BD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1BA4-7938-4043-A534-0DCE1C4CADFA}" type="datetimeFigureOut">
              <a:rPr lang="pt-BR" smtClean="0"/>
              <a:pPr/>
              <a:t>13/10/2014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A4E8-68B1-4796-AD42-12908126BD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1BA4-7938-4043-A534-0DCE1C4CADFA}" type="datetimeFigureOut">
              <a:rPr lang="pt-BR" smtClean="0"/>
              <a:pPr/>
              <a:t>13/10/2014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A4E8-68B1-4796-AD42-12908126BD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1BA4-7938-4043-A534-0DCE1C4CADFA}" type="datetimeFigureOut">
              <a:rPr lang="pt-BR" smtClean="0"/>
              <a:pPr/>
              <a:t>13/10/2014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A4E8-68B1-4796-AD42-12908126BD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1BA4-7938-4043-A534-0DCE1C4CADFA}" type="datetimeFigureOut">
              <a:rPr lang="pt-BR" smtClean="0"/>
              <a:pPr/>
              <a:t>13/10/2014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A4E8-68B1-4796-AD42-12908126BD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1BA4-7938-4043-A534-0DCE1C4CADFA}" type="datetimeFigureOut">
              <a:rPr lang="pt-BR" smtClean="0"/>
              <a:pPr/>
              <a:t>13/10/2014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A4E8-68B1-4796-AD42-12908126BD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1BA4-7938-4043-A534-0DCE1C4CADFA}" type="datetimeFigureOut">
              <a:rPr lang="pt-BR" smtClean="0"/>
              <a:pPr/>
              <a:t>13/10/2014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A4E8-68B1-4796-AD42-12908126BD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1BA4-7938-4043-A534-0DCE1C4CADFA}" type="datetimeFigureOut">
              <a:rPr lang="pt-BR" smtClean="0"/>
              <a:pPr/>
              <a:t>13/10/2014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A4E8-68B1-4796-AD42-12908126BD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1BA4-7938-4043-A534-0DCE1C4CADFA}" type="datetimeFigureOut">
              <a:rPr lang="pt-BR" smtClean="0"/>
              <a:pPr/>
              <a:t>13/10/2014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A4E8-68B1-4796-AD42-12908126BD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1BA4-7938-4043-A534-0DCE1C4CADFA}" type="datetimeFigureOut">
              <a:rPr lang="pt-BR" smtClean="0"/>
              <a:pPr/>
              <a:t>13/10/2014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A4E8-68B1-4796-AD42-12908126BD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1BA4-7938-4043-A534-0DCE1C4CADFA}" type="datetimeFigureOut">
              <a:rPr lang="pt-BR" smtClean="0"/>
              <a:pPr/>
              <a:t>13/10/2014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A4E8-68B1-4796-AD42-12908126BD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B1BA4-7938-4043-A534-0DCE1C4CADFA}" type="datetimeFigureOut">
              <a:rPr lang="pt-BR" smtClean="0"/>
              <a:pPr/>
              <a:t>13/10/2014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7A4E8-68B1-4796-AD42-12908126BD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br/search?q=porque+o+bal%C3%A3o+voa+empuxo&amp;source=lnms&amp;tbm=isch&amp;sa=X&amp;ei=Sx4jU8cS1LmRB4e7gIgC&amp;ved=0CAgQ_AUoAg&amp;biw=1280&amp;bih=929" TargetMode="External"/><Relationship Id="rId7" Type="http://schemas.openxmlformats.org/officeDocument/2006/relationships/hyperlink" Target="https://www.google.com.br/search?q=empuxo&amp;source=lnms&amp;tbm=isch&amp;sa=X&amp;ei=GyAjU-ncDcjvkQeZlICQDA&amp;ved=0CAcQ_AUoAQ&amp;biw=1280&amp;bih=929" TargetMode="External"/><Relationship Id="rId2" Type="http://schemas.openxmlformats.org/officeDocument/2006/relationships/hyperlink" Target="http://www.priberam.pt/dlpo/imergi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.br/" TargetMode="External"/><Relationship Id="rId5" Type="http://schemas.openxmlformats.org/officeDocument/2006/relationships/hyperlink" Target="http://olhardigital.uol.com.br/home" TargetMode="External"/><Relationship Id="rId4" Type="http://schemas.openxmlformats.org/officeDocument/2006/relationships/hyperlink" Target="http://www.baixaki.com.br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teorema de Arquimedes</a:t>
            </a:r>
            <a:br>
              <a:rPr lang="pt-BR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(Empuxo)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Todo corpo mergulhado em um líquido recebe um empuxo vertical, para cima, igual ao peso do líquido deslocado pelo corpo</a:t>
            </a:r>
          </a:p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Fontes;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781127"/>
          </a:xfrm>
        </p:spPr>
        <p:txBody>
          <a:bodyPr>
            <a:normAutofit/>
          </a:bodyPr>
          <a:lstStyle/>
          <a:p>
            <a:r>
              <a:rPr lang="pt-BR" sz="1600" dirty="0" smtClean="0">
                <a:hlinkClick r:id="rId2"/>
              </a:rPr>
              <a:t>http://www.priberam.pt/dlpo/imergir</a:t>
            </a:r>
            <a:endParaRPr lang="pt-BR" sz="1600" dirty="0" smtClean="0"/>
          </a:p>
          <a:p>
            <a:endParaRPr lang="pt-BR" sz="1600" dirty="0" smtClean="0"/>
          </a:p>
          <a:p>
            <a:r>
              <a:rPr lang="pt-BR" sz="1600" dirty="0" smtClean="0">
                <a:hlinkClick r:id="rId3"/>
              </a:rPr>
              <a:t>https://www.google.com.br/search?q=porque+o+bal%C3%A3o+voa+empuxo&amp;source=lnms&amp;tbm=isch&amp;sa=X&amp;ei=Sx4jU8cS1LmRB4e7gIgC&amp;ved=0CAgQ_AUoAg&amp;biw=1280&amp;bih=929#imgdii=_</a:t>
            </a:r>
            <a:endParaRPr lang="pt-BR" sz="1600" dirty="0" smtClean="0"/>
          </a:p>
          <a:p>
            <a:endParaRPr lang="pt-BR" sz="1600" dirty="0" smtClean="0"/>
          </a:p>
          <a:p>
            <a:r>
              <a:rPr lang="pt-BR" sz="1600" dirty="0" smtClean="0">
                <a:hlinkClick r:id="rId4"/>
              </a:rPr>
              <a:t>http://www.baixaki.com.br/</a:t>
            </a:r>
            <a:endParaRPr lang="pt-BR" sz="1600" dirty="0" smtClean="0"/>
          </a:p>
          <a:p>
            <a:endParaRPr lang="pt-BR" sz="1600" dirty="0" smtClean="0"/>
          </a:p>
          <a:p>
            <a:r>
              <a:rPr lang="pt-BR" sz="1600" dirty="0" smtClean="0">
                <a:hlinkClick r:id="rId5"/>
              </a:rPr>
              <a:t>http://olhardigital.uol.com.br/home</a:t>
            </a:r>
            <a:endParaRPr lang="pt-BR" sz="1600" dirty="0" smtClean="0"/>
          </a:p>
          <a:p>
            <a:endParaRPr lang="pt-BR" sz="1600" dirty="0" smtClean="0"/>
          </a:p>
          <a:p>
            <a:pPr>
              <a:buNone/>
            </a:pPr>
            <a:r>
              <a:rPr lang="pt-BR" sz="1600" dirty="0" smtClean="0">
                <a:hlinkClick r:id="rId6"/>
              </a:rPr>
              <a:t>         https://www.google.com.br/#q=empuxo&amp;spell=1</a:t>
            </a:r>
            <a:endParaRPr lang="pt-BR" sz="1600" dirty="0" smtClean="0"/>
          </a:p>
          <a:p>
            <a:pPr>
              <a:buNone/>
            </a:pPr>
            <a:endParaRPr lang="pt-BR" sz="1600" dirty="0" smtClean="0"/>
          </a:p>
          <a:p>
            <a:pPr>
              <a:buNone/>
            </a:pPr>
            <a:r>
              <a:rPr lang="pt-BR" sz="1600" dirty="0" smtClean="0">
                <a:hlinkClick r:id="rId7"/>
              </a:rPr>
              <a:t>https://www.google.com.br/search?q=empuxo&amp;source=lnms&amp;tbm=isch&amp;sa=X&amp;ei=GyAjU-ncDcjvkQeZlICQDA&amp;ved=0CAcQ_AUoAQ&amp;biw=1280&amp;bih=929</a:t>
            </a:r>
            <a:endParaRPr lang="pt-BR" sz="1600" dirty="0" smtClean="0"/>
          </a:p>
          <a:p>
            <a:pPr>
              <a:buNone/>
            </a:pP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Arquimedes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Filho do astrônomo </a:t>
            </a:r>
            <a:r>
              <a:rPr lang="pt-BR" dirty="0" err="1" smtClean="0"/>
              <a:t>Fídias</a:t>
            </a:r>
            <a:r>
              <a:rPr lang="pt-BR" dirty="0" smtClean="0"/>
              <a:t> e aparentado com o rei </a:t>
            </a:r>
            <a:r>
              <a:rPr lang="pt-BR" dirty="0" err="1" smtClean="0"/>
              <a:t>Híeron</a:t>
            </a:r>
            <a:r>
              <a:rPr lang="pt-BR" dirty="0" smtClean="0"/>
              <a:t> 2º, de </a:t>
            </a:r>
            <a:r>
              <a:rPr lang="pt-BR" dirty="0" err="1" smtClean="0"/>
              <a:t>Siracusa</a:t>
            </a:r>
            <a:r>
              <a:rPr lang="pt-BR" dirty="0" smtClean="0"/>
              <a:t>, Arquimedes, muito jovem ainda, visitou Alexandria, onde conviveu com cientistas da época. Retornando à terra natal, </a:t>
            </a:r>
            <a:r>
              <a:rPr lang="pt-BR" dirty="0" err="1" smtClean="0"/>
              <a:t>Siracusa</a:t>
            </a:r>
            <a:r>
              <a:rPr lang="pt-BR" dirty="0" smtClean="0"/>
              <a:t>, entregou-se inteiramente às pesquisas matemáticas.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Para calcular o empuxo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Para </a:t>
            </a:r>
            <a:r>
              <a:rPr lang="pt-BR" b="1" dirty="0" smtClean="0"/>
              <a:t>calcular o empuxo</a:t>
            </a:r>
            <a:r>
              <a:rPr lang="pt-BR" dirty="0" smtClean="0"/>
              <a:t> é preciso saber o Princípio de Arquimedes que diz o seguinte:</a:t>
            </a:r>
          </a:p>
          <a:p>
            <a:r>
              <a:rPr lang="pt-BR" dirty="0" smtClean="0"/>
              <a:t>“Um corpo submerso em um fluído em equilíbrio, sofre a ação de uma força, denominada empuxo, a qual é vertical, para cima e a intensidade é igual a do peso do fluido deslocado.”</a:t>
            </a:r>
          </a:p>
          <a:p>
            <a:r>
              <a:rPr lang="pt-BR" dirty="0" smtClean="0"/>
              <a:t>Sendo:</a:t>
            </a:r>
          </a:p>
          <a:p>
            <a:r>
              <a:rPr lang="pt-BR" dirty="0" smtClean="0"/>
              <a:t>E = Intensidade do Empuxo</a:t>
            </a:r>
            <a:br>
              <a:rPr lang="pt-BR" dirty="0" smtClean="0"/>
            </a:br>
            <a:r>
              <a:rPr lang="pt-BR" dirty="0" err="1" smtClean="0"/>
              <a:t>Pf</a:t>
            </a:r>
            <a:r>
              <a:rPr lang="pt-BR" dirty="0" smtClean="0"/>
              <a:t> = Peso do fluido deslocado</a:t>
            </a:r>
            <a:br>
              <a:rPr lang="pt-BR" dirty="0" smtClean="0"/>
            </a:br>
            <a:r>
              <a:rPr lang="pt-BR" dirty="0" err="1" smtClean="0"/>
              <a:t>df</a:t>
            </a:r>
            <a:r>
              <a:rPr lang="pt-BR" dirty="0" smtClean="0"/>
              <a:t>= densidade do fluido deslocado</a:t>
            </a:r>
            <a:br>
              <a:rPr lang="pt-BR" dirty="0" smtClean="0"/>
            </a:br>
            <a:r>
              <a:rPr lang="pt-BR" dirty="0" err="1" smtClean="0"/>
              <a:t>Vf</a:t>
            </a:r>
            <a:r>
              <a:rPr lang="pt-BR" dirty="0" smtClean="0"/>
              <a:t> = Volume do fluido</a:t>
            </a:r>
            <a:br>
              <a:rPr lang="pt-BR" dirty="0" smtClean="0"/>
            </a:br>
            <a:r>
              <a:rPr lang="pt-BR" dirty="0" smtClean="0"/>
              <a:t>g = aceleração da gravidade</a:t>
            </a:r>
            <a:br>
              <a:rPr lang="pt-BR" dirty="0" smtClean="0"/>
            </a:br>
            <a:r>
              <a:rPr lang="pt-BR" dirty="0" err="1" smtClean="0"/>
              <a:t>mf</a:t>
            </a:r>
            <a:r>
              <a:rPr lang="pt-BR" dirty="0" smtClean="0"/>
              <a:t> = massa do fluido deslocado</a:t>
            </a:r>
          </a:p>
          <a:p>
            <a:r>
              <a:rPr lang="pt-BR" dirty="0" smtClean="0"/>
              <a:t>Temos as seguintes fórmulas:</a:t>
            </a:r>
          </a:p>
          <a:p>
            <a:r>
              <a:rPr lang="pt-BR" dirty="0" err="1" smtClean="0"/>
              <a:t>mf</a:t>
            </a:r>
            <a:r>
              <a:rPr lang="pt-BR" dirty="0" smtClean="0"/>
              <a:t> = </a:t>
            </a:r>
            <a:r>
              <a:rPr lang="pt-BR" dirty="0" err="1" smtClean="0"/>
              <a:t>df</a:t>
            </a:r>
            <a:r>
              <a:rPr lang="pt-BR" dirty="0" smtClean="0"/>
              <a:t> x </a:t>
            </a:r>
            <a:r>
              <a:rPr lang="pt-BR" dirty="0" err="1" smtClean="0"/>
              <a:t>Vf</a:t>
            </a:r>
            <a:endParaRPr lang="pt-BR" dirty="0" smtClean="0"/>
          </a:p>
          <a:p>
            <a:r>
              <a:rPr lang="pt-BR" dirty="0" err="1" smtClean="0"/>
              <a:t>Pf</a:t>
            </a:r>
            <a:r>
              <a:rPr lang="pt-BR" dirty="0" smtClean="0"/>
              <a:t> = </a:t>
            </a:r>
            <a:r>
              <a:rPr lang="pt-BR" dirty="0" err="1" smtClean="0"/>
              <a:t>mf</a:t>
            </a:r>
            <a:r>
              <a:rPr lang="pt-BR" dirty="0" smtClean="0"/>
              <a:t> x g = </a:t>
            </a:r>
            <a:r>
              <a:rPr lang="pt-BR" dirty="0" err="1" smtClean="0"/>
              <a:t>df</a:t>
            </a:r>
            <a:r>
              <a:rPr lang="pt-BR" dirty="0" smtClean="0"/>
              <a:t> x </a:t>
            </a:r>
            <a:r>
              <a:rPr lang="pt-BR" dirty="0" err="1" smtClean="0"/>
              <a:t>Vf</a:t>
            </a:r>
            <a:r>
              <a:rPr lang="pt-BR" dirty="0" smtClean="0"/>
              <a:t> x g</a:t>
            </a:r>
          </a:p>
          <a:p>
            <a:r>
              <a:rPr lang="pt-BR" dirty="0" smtClean="0"/>
              <a:t>A partir das fórmulas acima, temos a fórmula geral:</a:t>
            </a:r>
          </a:p>
          <a:p>
            <a:r>
              <a:rPr lang="pt-BR" dirty="0" smtClean="0"/>
              <a:t>E = </a:t>
            </a:r>
            <a:r>
              <a:rPr lang="pt-BR" dirty="0" err="1" smtClean="0"/>
              <a:t>df</a:t>
            </a:r>
            <a:r>
              <a:rPr lang="pt-BR" dirty="0" smtClean="0"/>
              <a:t> x </a:t>
            </a:r>
            <a:r>
              <a:rPr lang="pt-BR" dirty="0" err="1" smtClean="0"/>
              <a:t>Vf</a:t>
            </a:r>
            <a:r>
              <a:rPr lang="pt-BR" dirty="0" smtClean="0"/>
              <a:t> x 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1.Um cubo de madeira de aresta 20 cm tem massa 4,8 kg. Colocado em um tanque com água, ele flutua parcialmente imerso. Adotando g = 10 m/s</a:t>
            </a:r>
            <a:r>
              <a:rPr lang="pt-BR" baseline="30000" dirty="0" smtClean="0"/>
              <a:t>2</a:t>
            </a:r>
            <a:r>
              <a:rPr lang="pt-BR" dirty="0" smtClean="0"/>
              <a:t> e </a:t>
            </a:r>
            <a:r>
              <a:rPr lang="pt-BR" dirty="0" err="1" smtClean="0"/>
              <a:t>d</a:t>
            </a:r>
            <a:r>
              <a:rPr lang="pt-BR" baseline="-25000" dirty="0" err="1" smtClean="0"/>
              <a:t>água</a:t>
            </a:r>
            <a:r>
              <a:rPr lang="pt-BR" dirty="0" smtClean="0"/>
              <a:t> = 1,0 . 10</a:t>
            </a:r>
            <a:r>
              <a:rPr lang="pt-BR" baseline="30000" dirty="0" smtClean="0"/>
              <a:t>3</a:t>
            </a:r>
            <a:r>
              <a:rPr lang="pt-BR" dirty="0" smtClean="0"/>
              <a:t> kg/m</a:t>
            </a:r>
            <a:r>
              <a:rPr lang="pt-BR" baseline="30000" dirty="0" smtClean="0"/>
              <a:t>3</a:t>
            </a:r>
            <a:r>
              <a:rPr lang="pt-BR" dirty="0" smtClean="0"/>
              <a:t>, a força vertical mínima capaz de deixá-lo totalmente imerso vale, em </a:t>
            </a:r>
            <a:r>
              <a:rPr lang="pt-BR" dirty="0" err="1" smtClean="0"/>
              <a:t>newtons</a:t>
            </a:r>
            <a:r>
              <a:rPr lang="pt-BR" dirty="0" smtClean="0"/>
              <a:t>,</a:t>
            </a:r>
          </a:p>
          <a:p>
            <a:r>
              <a:rPr lang="pt-BR" dirty="0" smtClean="0"/>
              <a:t>(A) 32</a:t>
            </a:r>
            <a:br>
              <a:rPr lang="pt-BR" dirty="0" smtClean="0"/>
            </a:br>
            <a:r>
              <a:rPr lang="pt-BR" dirty="0" smtClean="0"/>
              <a:t>(B) 24</a:t>
            </a:r>
            <a:br>
              <a:rPr lang="pt-BR" dirty="0" smtClean="0"/>
            </a:br>
            <a:r>
              <a:rPr lang="pt-BR" dirty="0" smtClean="0"/>
              <a:t>(C) 16</a:t>
            </a:r>
            <a:br>
              <a:rPr lang="pt-BR" dirty="0" smtClean="0"/>
            </a:br>
            <a:r>
              <a:rPr lang="pt-BR" dirty="0" smtClean="0"/>
              <a:t>(D) 4,8</a:t>
            </a:r>
            <a:br>
              <a:rPr lang="pt-BR" dirty="0" smtClean="0"/>
            </a:br>
            <a:r>
              <a:rPr lang="pt-BR" dirty="0" smtClean="0"/>
              <a:t>(E) 3,2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Resolução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 = m.g = 4,8 . 10 = 48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 = d</a:t>
            </a:r>
            <a:r>
              <a:rPr lang="pt-BR" baseline="-25000" dirty="0" smtClean="0"/>
              <a:t>l</a:t>
            </a:r>
            <a:r>
              <a:rPr lang="pt-BR" dirty="0" smtClean="0"/>
              <a:t>.</a:t>
            </a:r>
            <a:r>
              <a:rPr lang="pt-BR" dirty="0" err="1" smtClean="0"/>
              <a:t>V</a:t>
            </a:r>
            <a:r>
              <a:rPr lang="pt-BR" baseline="-25000" dirty="0" err="1" smtClean="0"/>
              <a:t>l</a:t>
            </a:r>
            <a:r>
              <a:rPr lang="pt-BR" dirty="0" smtClean="0"/>
              <a:t>.g</a:t>
            </a:r>
            <a:br>
              <a:rPr lang="pt-BR" dirty="0" smtClean="0"/>
            </a:br>
            <a:r>
              <a:rPr lang="pt-BR" dirty="0" smtClean="0"/>
              <a:t>E = 1,0 . 10</a:t>
            </a:r>
            <a:r>
              <a:rPr lang="pt-BR" baseline="30000" dirty="0" smtClean="0"/>
              <a:t>3</a:t>
            </a:r>
            <a:r>
              <a:rPr lang="pt-BR" dirty="0" smtClean="0"/>
              <a:t> . (0,2)</a:t>
            </a:r>
            <a:r>
              <a:rPr lang="pt-BR" baseline="30000" dirty="0" smtClean="0"/>
              <a:t>3</a:t>
            </a:r>
            <a:r>
              <a:rPr lang="pt-BR" dirty="0" smtClean="0"/>
              <a:t> . 10</a:t>
            </a:r>
            <a:br>
              <a:rPr lang="pt-BR" dirty="0" smtClean="0"/>
            </a:br>
            <a:r>
              <a:rPr lang="pt-BR" dirty="0" smtClean="0"/>
              <a:t>E = 1,0 . 10</a:t>
            </a:r>
            <a:r>
              <a:rPr lang="pt-BR" baseline="30000" dirty="0" smtClean="0"/>
              <a:t>3</a:t>
            </a:r>
            <a:r>
              <a:rPr lang="pt-BR" dirty="0" smtClean="0"/>
              <a:t> . 0,008 . 10 = 80 N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F</a:t>
            </a:r>
            <a:r>
              <a:rPr lang="pt-BR" baseline="-25000" dirty="0" smtClean="0"/>
              <a:t>R</a:t>
            </a:r>
            <a:r>
              <a:rPr lang="pt-BR" dirty="0" smtClean="0"/>
              <a:t> = P – E = 48 - 80 = -32 N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Porque os submarino conseguem submergir e imergir?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pic>
        <p:nvPicPr>
          <p:cNvPr id="6" name="Espaço Reservado para Conteúdo 5" descr="7submarino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971600" y="1628800"/>
            <a:ext cx="3322464" cy="2214976"/>
          </a:xfrm>
        </p:spPr>
      </p:pic>
      <p:pic>
        <p:nvPicPr>
          <p:cNvPr id="1026" name="Picture 2" descr="C:\Users\S.Benevides\Pictures\sub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4005064"/>
            <a:ext cx="7272808" cy="1661207"/>
          </a:xfrm>
          <a:prstGeom prst="rect">
            <a:avLst/>
          </a:prstGeom>
          <a:noFill/>
        </p:spPr>
      </p:pic>
      <p:pic>
        <p:nvPicPr>
          <p:cNvPr id="1027" name="Picture 3" descr="C:\Users\S.Benevides\Pictures\imagesHTODZ96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1700808"/>
            <a:ext cx="2352675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1296144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Porque um prego afunda e um navio não ????</a:t>
            </a:r>
          </a:p>
        </p:txBody>
      </p:sp>
      <p:pic>
        <p:nvPicPr>
          <p:cNvPr id="4" name="Espaço Reservado para Conteúdo 3" descr="untitled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2420888"/>
            <a:ext cx="3916856" cy="2808312"/>
          </a:xfrm>
        </p:spPr>
      </p:pic>
      <p:pic>
        <p:nvPicPr>
          <p:cNvPr id="2050" name="Picture 2" descr="C:\Users\S.Benevides\Pictures\navio_ofici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420888"/>
            <a:ext cx="3888432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Por que a bola flutua na água? </a:t>
            </a:r>
            <a:endParaRPr lang="pt-BR" dirty="0"/>
          </a:p>
        </p:txBody>
      </p:sp>
      <p:pic>
        <p:nvPicPr>
          <p:cNvPr id="6" name="Espaço Reservado para Conteúdo 5" descr="untitled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580112" y="2780928"/>
            <a:ext cx="2952328" cy="2736304"/>
          </a:xfrm>
        </p:spPr>
      </p:pic>
      <p:pic>
        <p:nvPicPr>
          <p:cNvPr id="3074" name="Picture 2" descr="C:\Users\S.Benevides\Pictures\fantastic-ball-experimente-andar-sobre-agua-pisci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2348880"/>
            <a:ext cx="4418995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bg1">
                    <a:lumMod val="95000"/>
                  </a:schemeClr>
                </a:solidFill>
              </a:rPr>
              <a:t>Por que o avião voa? 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Espaço Reservado para Conteúdo 3" descr="aviao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1628800"/>
            <a:ext cx="2304256" cy="1728192"/>
          </a:xfrm>
        </p:spPr>
      </p:pic>
      <p:pic>
        <p:nvPicPr>
          <p:cNvPr id="5122" name="Picture 2" descr="C:\Users\S.Benevides\Pictures\img_destaque_a31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645024"/>
            <a:ext cx="8208912" cy="2736304"/>
          </a:xfrm>
          <a:prstGeom prst="rect">
            <a:avLst/>
          </a:prstGeom>
          <a:noFill/>
        </p:spPr>
      </p:pic>
      <p:pic>
        <p:nvPicPr>
          <p:cNvPr id="5123" name="Picture 3" descr="C:\Users\S.Benevides\Pictures\media-4938-1188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1628800"/>
            <a:ext cx="2396716" cy="1800200"/>
          </a:xfrm>
          <a:prstGeom prst="rect">
            <a:avLst/>
          </a:prstGeom>
          <a:noFill/>
        </p:spPr>
      </p:pic>
      <p:pic>
        <p:nvPicPr>
          <p:cNvPr id="5124" name="Picture 4" descr="C:\Users\S.Benevides\Pictures\imagesBU8I7QC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1772816"/>
            <a:ext cx="2725524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261</Words>
  <Application>Microsoft Office PowerPoint</Application>
  <PresentationFormat>Apresentação na tela (4:3)</PresentationFormat>
  <Paragraphs>39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teorema de Arquimedes (Empuxo)</vt:lpstr>
      <vt:lpstr>Arquimedes</vt:lpstr>
      <vt:lpstr>Para calcular o empuxo </vt:lpstr>
      <vt:lpstr>Exemplo</vt:lpstr>
      <vt:lpstr>Resolução</vt:lpstr>
      <vt:lpstr>Porque os submarino conseguem submergir e imergir? </vt:lpstr>
      <vt:lpstr>Porque um prego afunda e um navio não ????</vt:lpstr>
      <vt:lpstr>Por que a bola flutua na água? </vt:lpstr>
      <vt:lpstr>Por que o avião voa? </vt:lpstr>
      <vt:lpstr>Fontes;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teorema de arquimedes Empuxo</dc:title>
  <dc:creator>S.Benevides</dc:creator>
  <cp:lastModifiedBy>LUCAS</cp:lastModifiedBy>
  <cp:revision>15</cp:revision>
  <dcterms:created xsi:type="dcterms:W3CDTF">2014-03-14T13:50:01Z</dcterms:created>
  <dcterms:modified xsi:type="dcterms:W3CDTF">2014-10-13T21:29:04Z</dcterms:modified>
</cp:coreProperties>
</file>