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D3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1" name="Espaço Reservado para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7BF694C-4C5C-41BE-962F-CCA8401C8001}" type="datetimeFigureOut">
              <a:rPr lang="pt-BR" smtClean="0"/>
              <a:t>08/12/2011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C21E018-CB67-4786-B5F5-70139037882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BF694C-4C5C-41BE-962F-CCA8401C8001}" type="datetimeFigureOut">
              <a:rPr lang="pt-BR" smtClean="0"/>
              <a:t>08/12/2011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1E018-CB67-4786-B5F5-7013903788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7BF694C-4C5C-41BE-962F-CCA8401C8001}" type="datetimeFigureOut">
              <a:rPr lang="pt-BR" smtClean="0"/>
              <a:t>08/12/2011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C21E018-CB67-4786-B5F5-7013903788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BF694C-4C5C-41BE-962F-CCA8401C8001}" type="datetimeFigureOut">
              <a:rPr lang="pt-BR" smtClean="0"/>
              <a:t>08/12/2011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1E018-CB67-4786-B5F5-7013903788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7BF694C-4C5C-41BE-962F-CCA8401C8001}" type="datetimeFigureOut">
              <a:rPr lang="pt-BR" smtClean="0"/>
              <a:t>08/12/2011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C21E018-CB67-4786-B5F5-70139037882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BF694C-4C5C-41BE-962F-CCA8401C8001}" type="datetimeFigureOut">
              <a:rPr lang="pt-BR" smtClean="0"/>
              <a:t>08/12/2011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1E018-CB67-4786-B5F5-7013903788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BF694C-4C5C-41BE-962F-CCA8401C8001}" type="datetimeFigureOut">
              <a:rPr lang="pt-BR" smtClean="0"/>
              <a:t>08/12/2011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1E018-CB67-4786-B5F5-7013903788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BF694C-4C5C-41BE-962F-CCA8401C8001}" type="datetimeFigureOut">
              <a:rPr lang="pt-BR" smtClean="0"/>
              <a:t>08/12/2011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1E018-CB67-4786-B5F5-7013903788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7BF694C-4C5C-41BE-962F-CCA8401C8001}" type="datetimeFigureOut">
              <a:rPr lang="pt-BR" smtClean="0"/>
              <a:t>08/12/2011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1E018-CB67-4786-B5F5-7013903788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BF694C-4C5C-41BE-962F-CCA8401C8001}" type="datetimeFigureOut">
              <a:rPr lang="pt-BR" smtClean="0"/>
              <a:t>08/12/2011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1E018-CB67-4786-B5F5-7013903788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BF694C-4C5C-41BE-962F-CCA8401C8001}" type="datetimeFigureOut">
              <a:rPr lang="pt-BR" smtClean="0"/>
              <a:t>08/12/2011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1E018-CB67-4786-B5F5-701390378827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Imagem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Títu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1" name="Espaço Reservado para Tex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7" name="Espaço Reservado para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7BF694C-4C5C-41BE-962F-CCA8401C8001}" type="datetimeFigureOut">
              <a:rPr lang="pt-BR" smtClean="0"/>
              <a:t>08/12/2011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C21E018-CB67-4786-B5F5-70139037882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pt.wikipedia.org/wiki/Popula%C3%A7%C3%A3o" TargetMode="External"/><Relationship Id="rId3" Type="http://schemas.openxmlformats.org/officeDocument/2006/relationships/hyperlink" Target="http://pt.wikipedia.org/wiki/Organismo" TargetMode="External"/><Relationship Id="rId7" Type="http://schemas.openxmlformats.org/officeDocument/2006/relationships/hyperlink" Target="http://pt.wikipedia.org/wiki/Ecossistema" TargetMode="External"/><Relationship Id="rId2" Type="http://schemas.openxmlformats.org/officeDocument/2006/relationships/hyperlink" Target="http://pt.wikipedia.org/wiki/Energi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t.wikipedia.org/wiki/Vida" TargetMode="External"/><Relationship Id="rId5" Type="http://schemas.openxmlformats.org/officeDocument/2006/relationships/hyperlink" Target="http://pt.wikipedia.org/wiki/Ecologia" TargetMode="External"/><Relationship Id="rId10" Type="http://schemas.openxmlformats.org/officeDocument/2006/relationships/hyperlink" Target="http://pt.wikipedia.org/wiki/Vegetal" TargetMode="External"/><Relationship Id="rId4" Type="http://schemas.openxmlformats.org/officeDocument/2006/relationships/hyperlink" Target="http://pt.wikipedia.org/wiki/Combust%C3%ADveis" TargetMode="External"/><Relationship Id="rId9" Type="http://schemas.openxmlformats.org/officeDocument/2006/relationships/hyperlink" Target="http://pt.wikipedia.org/wiki/Animal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pt.wikipedia.org/wiki/Siderurgia" TargetMode="External"/><Relationship Id="rId3" Type="http://schemas.openxmlformats.org/officeDocument/2006/relationships/hyperlink" Target="http://pt.wikipedia.org/wiki/Recurso_natural" TargetMode="External"/><Relationship Id="rId7" Type="http://schemas.openxmlformats.org/officeDocument/2006/relationships/hyperlink" Target="http://pt.wikipedia.org/wiki/Antropol%C3%B3gico" TargetMode="External"/><Relationship Id="rId2" Type="http://schemas.openxmlformats.org/officeDocument/2006/relationships/hyperlink" Target="http://pt.wikipedia.org/wiki/Energi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t.wikipedia.org/wiki/Metais" TargetMode="External"/><Relationship Id="rId5" Type="http://schemas.openxmlformats.org/officeDocument/2006/relationships/hyperlink" Target="http://pt.wikipedia.org/wiki/Min%C3%A9rios" TargetMode="External"/><Relationship Id="rId10" Type="http://schemas.openxmlformats.org/officeDocument/2006/relationships/hyperlink" Target="http://pt.wikipedia.org/wiki/Revolu%C3%A7%C3%A3o_Industrial" TargetMode="External"/><Relationship Id="rId4" Type="http://schemas.openxmlformats.org/officeDocument/2006/relationships/hyperlink" Target="http://pt.wikipedia.org/wiki/Minerais" TargetMode="External"/><Relationship Id="rId9" Type="http://schemas.openxmlformats.org/officeDocument/2006/relationships/hyperlink" Target="http://pt.wikipedia.org/wiki/Cer%C3%A2mica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pt.wikipedia.org/wiki/%C3%81rvore" TargetMode="External"/><Relationship Id="rId13" Type="http://schemas.openxmlformats.org/officeDocument/2006/relationships/hyperlink" Target="http://pt.wikipedia.org/wiki/Eletrodom%C3%A9stico" TargetMode="External"/><Relationship Id="rId3" Type="http://schemas.openxmlformats.org/officeDocument/2006/relationships/hyperlink" Target="http://pt.wikipedia.org/wiki/Madeira" TargetMode="External"/><Relationship Id="rId7" Type="http://schemas.openxmlformats.org/officeDocument/2006/relationships/hyperlink" Target="http://pt.wikipedia.org/wiki/Poda" TargetMode="External"/><Relationship Id="rId12" Type="http://schemas.openxmlformats.org/officeDocument/2006/relationships/hyperlink" Target="http://pt.wikipedia.org/wiki/Papel%C3%A3o" TargetMode="External"/><Relationship Id="rId2" Type="http://schemas.openxmlformats.org/officeDocument/2006/relationships/hyperlink" Target="http://pt.wikipedia.org/wiki/Serrage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t.wikipedia.org/wiki/Folha" TargetMode="External"/><Relationship Id="rId11" Type="http://schemas.openxmlformats.org/officeDocument/2006/relationships/hyperlink" Target="http://pt.wikipedia.org/wiki/Embalagem" TargetMode="External"/><Relationship Id="rId5" Type="http://schemas.openxmlformats.org/officeDocument/2006/relationships/hyperlink" Target="http://pt.wikipedia.org/wiki/Galho" TargetMode="External"/><Relationship Id="rId15" Type="http://schemas.openxmlformats.org/officeDocument/2006/relationships/hyperlink" Target="http://pt.wikipedia.org/wiki/Capim-elefante" TargetMode="External"/><Relationship Id="rId10" Type="http://schemas.openxmlformats.org/officeDocument/2006/relationships/hyperlink" Target="http://pt.wikipedia.org/wiki/Casa" TargetMode="External"/><Relationship Id="rId4" Type="http://schemas.openxmlformats.org/officeDocument/2006/relationships/hyperlink" Target="http://pt.wikipedia.org/wiki/Papel" TargetMode="External"/><Relationship Id="rId9" Type="http://schemas.openxmlformats.org/officeDocument/2006/relationships/hyperlink" Target="http://pt.wikipedia.org/wiki/Cidade" TargetMode="External"/><Relationship Id="rId14" Type="http://schemas.openxmlformats.org/officeDocument/2006/relationships/hyperlink" Target="http://pt.wikipedia.org/wiki/Arroz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pt.wikipedia.org/wiki/Esgoto" TargetMode="External"/><Relationship Id="rId13" Type="http://schemas.openxmlformats.org/officeDocument/2006/relationships/hyperlink" Target="http://pt.wikipedia.org/w/index.php?title=Carboniza%C3%A7%C3%A3o_hidrotermal&amp;action=edit&amp;redlink=1" TargetMode="External"/><Relationship Id="rId3" Type="http://schemas.openxmlformats.org/officeDocument/2006/relationships/hyperlink" Target="http://pt.wikipedia.org/wiki/Biog%C3%A1s" TargetMode="External"/><Relationship Id="rId7" Type="http://schemas.openxmlformats.org/officeDocument/2006/relationships/hyperlink" Target="http://pt.wikipedia.org/wiki/Alimento" TargetMode="External"/><Relationship Id="rId12" Type="http://schemas.openxmlformats.org/officeDocument/2006/relationships/hyperlink" Target="http://pt.wikipedia.org/w/index.php?title=Carboniza%C3%A7%C3%A3o&amp;action=edit&amp;redlink=1" TargetMode="External"/><Relationship Id="rId2" Type="http://schemas.openxmlformats.org/officeDocument/2006/relationships/hyperlink" Target="http://pt.wikipedia.org/wiki/Bio-%C3%B3le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t.wikipedia.org/wiki/Res%C3%ADduos" TargetMode="External"/><Relationship Id="rId11" Type="http://schemas.openxmlformats.org/officeDocument/2006/relationships/hyperlink" Target="http://pt.wikipedia.org/wiki/Carv%C3%A3o_vegetal" TargetMode="External"/><Relationship Id="rId5" Type="http://schemas.openxmlformats.org/officeDocument/2006/relationships/hyperlink" Target="http://pt.wikipedia.org/wiki/Di%C3%B3xido_de_carbono" TargetMode="External"/><Relationship Id="rId10" Type="http://schemas.openxmlformats.org/officeDocument/2006/relationships/hyperlink" Target="http://pt.wikipedia.org/wiki/Biodigestor_anaer%C3%B3bico" TargetMode="External"/><Relationship Id="rId4" Type="http://schemas.openxmlformats.org/officeDocument/2006/relationships/hyperlink" Target="http://pt.wikipedia.org/wiki/Metano" TargetMode="External"/><Relationship Id="rId9" Type="http://schemas.openxmlformats.org/officeDocument/2006/relationships/hyperlink" Target="http://pt.wikipedia.org/wiki/Esterco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pt.wikipedia.org/wiki/%C3%93leo_vegetal" TargetMode="External"/><Relationship Id="rId3" Type="http://schemas.openxmlformats.org/officeDocument/2006/relationships/hyperlink" Target="http://pt.wikipedia.org/wiki/%C3%81lcool" TargetMode="External"/><Relationship Id="rId7" Type="http://schemas.openxmlformats.org/officeDocument/2006/relationships/hyperlink" Target="http://pt.wikipedia.org/wiki/Biodiesel" TargetMode="External"/><Relationship Id="rId2" Type="http://schemas.openxmlformats.org/officeDocument/2006/relationships/hyperlink" Target="http://pt.wikipedia.org/wiki/%C3%89ter_et%C3%ADlic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t.wikipedia.org/wiki/Primeira_Guerra_Mundial" TargetMode="External"/><Relationship Id="rId5" Type="http://schemas.openxmlformats.org/officeDocument/2006/relationships/hyperlink" Target="http://pt.wikipedia.org/wiki/Diesel" TargetMode="External"/><Relationship Id="rId4" Type="http://schemas.openxmlformats.org/officeDocument/2006/relationships/hyperlink" Target="http://pt.wikipedia.org/wiki/Gasolina" TargetMode="External"/><Relationship Id="rId9" Type="http://schemas.openxmlformats.org/officeDocument/2006/relationships/hyperlink" Target="http://pt.wikipedia.org/wiki/%C3%93leo_diese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Fauna" TargetMode="External"/><Relationship Id="rId7" Type="http://schemas.openxmlformats.org/officeDocument/2006/relationships/hyperlink" Target="http://pt.wikipedia.org/wiki/Adubos" TargetMode="External"/><Relationship Id="rId2" Type="http://schemas.openxmlformats.org/officeDocument/2006/relationships/hyperlink" Target="http://pt.wikipedia.org/wiki/Impactos_ambientai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t.wikipedia.org/wiki/Contamina%C3%A7%C3%A3o_do_solo" TargetMode="External"/><Relationship Id="rId5" Type="http://schemas.openxmlformats.org/officeDocument/2006/relationships/hyperlink" Target="http://pt.wikipedia.org/wiki/Esp%C3%A9cies" TargetMode="External"/><Relationship Id="rId4" Type="http://schemas.openxmlformats.org/officeDocument/2006/relationships/hyperlink" Target="http://pt.wikipedia.org/wiki/Flora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455440"/>
          </a:xfrm>
        </p:spPr>
        <p:txBody>
          <a:bodyPr/>
          <a:lstStyle/>
          <a:p>
            <a:r>
              <a:rPr lang="pt-BR" dirty="0" smtClean="0"/>
              <a:t>BIOMASSA</a:t>
            </a:r>
            <a:endParaRPr lang="pt-BR" dirty="0"/>
          </a:p>
        </p:txBody>
      </p:sp>
      <p:pic>
        <p:nvPicPr>
          <p:cNvPr id="5" name="il_fi" descr="http://casasdemadeirainformacao.com/energias/biomassa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348880"/>
            <a:ext cx="5266556" cy="4243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http://www.enerdura.pt/adss/Biomassa/cartazEne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1724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Informações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Aluna: Juliete Tomazelli</a:t>
            </a:r>
          </a:p>
          <a:p>
            <a:r>
              <a:rPr lang="pt-BR" dirty="0" smtClean="0"/>
              <a:t>Disciplina:Física</a:t>
            </a:r>
          </a:p>
          <a:p>
            <a:r>
              <a:rPr lang="pt-BR" dirty="0" smtClean="0"/>
              <a:t>Professor:Lucas</a:t>
            </a:r>
          </a:p>
          <a:p>
            <a:r>
              <a:rPr lang="pt-BR" dirty="0" smtClean="0"/>
              <a:t>3º N02</a:t>
            </a:r>
          </a:p>
          <a:p>
            <a:r>
              <a:rPr lang="pt-BR" dirty="0" smtClean="0"/>
              <a:t>Escola: Coronel Gomes de Oliveira</a:t>
            </a:r>
          </a:p>
          <a:p>
            <a:pPr>
              <a:buNone/>
            </a:pPr>
            <a:r>
              <a:rPr lang="pt-BR" dirty="0" smtClean="0"/>
              <a:t> </a:t>
            </a: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  <p:transition spd="slow"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BIOMASSA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PT" sz="2000" dirty="0" smtClean="0"/>
          </a:p>
          <a:p>
            <a:endParaRPr lang="pt-PT" sz="2000" dirty="0" smtClean="0"/>
          </a:p>
          <a:p>
            <a:r>
              <a:rPr lang="pt-PT" sz="2000" dirty="0" smtClean="0"/>
              <a:t>Do </a:t>
            </a:r>
            <a:r>
              <a:rPr lang="pt-PT" sz="2000" dirty="0" smtClean="0"/>
              <a:t>ponto de vista da geração de </a:t>
            </a:r>
            <a:r>
              <a:rPr lang="pt-PT" sz="2000" dirty="0" smtClean="0">
                <a:solidFill>
                  <a:srgbClr val="FF0000"/>
                </a:solidFill>
                <a:hlinkClick r:id="rId2" tooltip="Energia"/>
              </a:rPr>
              <a:t>energia</a:t>
            </a:r>
            <a:r>
              <a:rPr lang="pt-PT" sz="2000" dirty="0" smtClean="0"/>
              <a:t>, o termo </a:t>
            </a:r>
            <a:r>
              <a:rPr lang="pt-PT" sz="2000" b="1" dirty="0" smtClean="0"/>
              <a:t>biomassa</a:t>
            </a:r>
            <a:r>
              <a:rPr lang="pt-PT" sz="2000" dirty="0" smtClean="0"/>
              <a:t> abrange os derivados recentes de </a:t>
            </a:r>
            <a:r>
              <a:rPr lang="pt-PT" sz="2000" dirty="0" smtClean="0">
                <a:hlinkClick r:id="rId3" tooltip="Organismo"/>
              </a:rPr>
              <a:t>organismos</a:t>
            </a:r>
            <a:r>
              <a:rPr lang="pt-PT" sz="2000" dirty="0" smtClean="0"/>
              <a:t> vivos utilizados como </a:t>
            </a:r>
            <a:r>
              <a:rPr lang="pt-PT" sz="2000" dirty="0" smtClean="0">
                <a:hlinkClick r:id="rId4" tooltip="Combustíveis"/>
              </a:rPr>
              <a:t>combustíveis</a:t>
            </a:r>
            <a:r>
              <a:rPr lang="pt-PT" sz="2000" dirty="0" smtClean="0"/>
              <a:t> ou para a sua produção. Do ponto de vista da </a:t>
            </a:r>
            <a:r>
              <a:rPr lang="pt-PT" sz="2000" dirty="0" smtClean="0">
                <a:hlinkClick r:id="rId5" tooltip="Ecologia"/>
              </a:rPr>
              <a:t>ecologia</a:t>
            </a:r>
            <a:r>
              <a:rPr lang="pt-PT" sz="2000" dirty="0" smtClean="0"/>
              <a:t>, </a:t>
            </a:r>
            <a:r>
              <a:rPr lang="pt-PT" sz="2000" b="1" dirty="0" smtClean="0"/>
              <a:t>biomassa</a:t>
            </a:r>
            <a:r>
              <a:rPr lang="pt-PT" sz="2000" dirty="0" smtClean="0"/>
              <a:t> é a quantidade total de matéria </a:t>
            </a:r>
            <a:r>
              <a:rPr lang="pt-PT" sz="2000" dirty="0" smtClean="0">
                <a:hlinkClick r:id="rId6" tooltip="Vida"/>
              </a:rPr>
              <a:t>viva</a:t>
            </a:r>
            <a:r>
              <a:rPr lang="pt-PT" sz="2000" dirty="0" smtClean="0"/>
              <a:t> existente num </a:t>
            </a:r>
            <a:r>
              <a:rPr lang="pt-PT" sz="2000" dirty="0" smtClean="0">
                <a:hlinkClick r:id="rId7" tooltip="Ecossistema"/>
              </a:rPr>
              <a:t>ecossistema</a:t>
            </a:r>
            <a:r>
              <a:rPr lang="pt-PT" sz="2000" dirty="0" smtClean="0"/>
              <a:t> ou numa </a:t>
            </a:r>
            <a:r>
              <a:rPr lang="pt-PT" sz="2000" dirty="0" smtClean="0">
                <a:hlinkClick r:id="rId8" tooltip="População"/>
              </a:rPr>
              <a:t>população</a:t>
            </a:r>
            <a:r>
              <a:rPr lang="pt-PT" sz="2000" dirty="0" smtClean="0"/>
              <a:t> </a:t>
            </a:r>
            <a:r>
              <a:rPr lang="pt-PT" sz="2000" dirty="0" smtClean="0">
                <a:hlinkClick r:id="rId9" tooltip="Animal"/>
              </a:rPr>
              <a:t>animal</a:t>
            </a:r>
            <a:r>
              <a:rPr lang="pt-PT" sz="2000" dirty="0" smtClean="0"/>
              <a:t> ou </a:t>
            </a:r>
            <a:r>
              <a:rPr lang="pt-PT" sz="2000" dirty="0" smtClean="0">
                <a:hlinkClick r:id="rId10" tooltip="Vegetal"/>
              </a:rPr>
              <a:t>vegetal</a:t>
            </a:r>
            <a:r>
              <a:rPr lang="pt-PT" sz="2000" dirty="0" smtClean="0"/>
              <a:t>. Os dois conceitos estão, portanto, interligados, embora sejam </a:t>
            </a:r>
            <a:r>
              <a:rPr lang="pt-PT" sz="2000" dirty="0" smtClean="0"/>
              <a:t>diferentes</a:t>
            </a:r>
            <a:r>
              <a:rPr lang="pt-PT" sz="2000" baseline="30000" dirty="0" smtClean="0"/>
              <a:t>.</a:t>
            </a:r>
            <a:endParaRPr lang="pt-PT" sz="2000" baseline="30000" dirty="0" smtClean="0"/>
          </a:p>
          <a:p>
            <a:endParaRPr lang="pt-PT" sz="2000" baseline="30000" dirty="0" smtClean="0"/>
          </a:p>
          <a:p>
            <a:endParaRPr lang="pt-BR" dirty="0"/>
          </a:p>
        </p:txBody>
      </p:sp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Utilização da biomassa como combustível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dirty="0" smtClean="0"/>
              <a:t>Um dos primeiros empregos da biomassa pelo ser humano para adquirir </a:t>
            </a:r>
            <a:r>
              <a:rPr lang="pt-PT" dirty="0" smtClean="0">
                <a:hlinkClick r:id="rId2" tooltip="Energia"/>
              </a:rPr>
              <a:t>energia</a:t>
            </a:r>
            <a:r>
              <a:rPr lang="pt-PT" dirty="0" smtClean="0"/>
              <a:t> teve início com a utilização do fogo como fonte de calor e luz. O domínio desse </a:t>
            </a:r>
            <a:r>
              <a:rPr lang="pt-PT" dirty="0" smtClean="0">
                <a:hlinkClick r:id="rId3" tooltip="Recurso natural"/>
              </a:rPr>
              <a:t>recurso natural</a:t>
            </a:r>
            <a:r>
              <a:rPr lang="pt-PT" dirty="0" smtClean="0"/>
              <a:t> trouxe à humanidade a possibilidade de exploração dos </a:t>
            </a:r>
            <a:r>
              <a:rPr lang="pt-PT" dirty="0" smtClean="0">
                <a:hlinkClick r:id="rId4" tooltip="Minerais"/>
              </a:rPr>
              <a:t>minerais</a:t>
            </a:r>
            <a:r>
              <a:rPr lang="pt-PT" dirty="0" smtClean="0"/>
              <a:t>, </a:t>
            </a:r>
            <a:r>
              <a:rPr lang="pt-PT" dirty="0" smtClean="0">
                <a:hlinkClick r:id="rId5" tooltip="Minérios"/>
              </a:rPr>
              <a:t>minérios</a:t>
            </a:r>
            <a:r>
              <a:rPr lang="pt-PT" dirty="0" smtClean="0"/>
              <a:t> e </a:t>
            </a:r>
            <a:r>
              <a:rPr lang="pt-PT" dirty="0" smtClean="0">
                <a:hlinkClick r:id="rId6" tooltip="Metais"/>
              </a:rPr>
              <a:t>metais</a:t>
            </a:r>
            <a:r>
              <a:rPr lang="pt-PT" dirty="0" smtClean="0"/>
              <a:t>, marcando novo período </a:t>
            </a:r>
            <a:r>
              <a:rPr lang="pt-PT" dirty="0" smtClean="0">
                <a:hlinkClick r:id="rId7" tooltip="Antropológico"/>
              </a:rPr>
              <a:t>antropológico</a:t>
            </a:r>
            <a:r>
              <a:rPr lang="pt-PT" dirty="0" smtClean="0"/>
              <a:t>. A madeira do mesmo modo foi por um longo período de tempo a principal fonte energética. Com ela, a cocção, a </a:t>
            </a:r>
            <a:r>
              <a:rPr lang="pt-PT" dirty="0" smtClean="0">
                <a:hlinkClick r:id="rId8" tooltip="Siderurgia"/>
              </a:rPr>
              <a:t>siderurgia</a:t>
            </a:r>
            <a:r>
              <a:rPr lang="pt-PT" dirty="0" smtClean="0"/>
              <a:t> e a </a:t>
            </a:r>
            <a:r>
              <a:rPr lang="pt-PT" dirty="0" smtClean="0">
                <a:hlinkClick r:id="rId9" tooltip="Cerâmica"/>
              </a:rPr>
              <a:t>cerâmica</a:t>
            </a:r>
            <a:r>
              <a:rPr lang="pt-PT" dirty="0" smtClean="0"/>
              <a:t> foram empreendidas. Óleos de fontes diversas eram utilizados em menor escala. O grande salto da biomassa deu-se com o advento da lenha na siderurgia, no período da </a:t>
            </a:r>
            <a:r>
              <a:rPr lang="pt-PT" dirty="0" smtClean="0">
                <a:hlinkClick r:id="rId10" tooltip="Revolução Industrial"/>
              </a:rPr>
              <a:t>Revolução Industrial</a:t>
            </a:r>
            <a:r>
              <a:rPr lang="pt-PT" dirty="0" smtClean="0"/>
              <a:t>.</a:t>
            </a:r>
          </a:p>
          <a:p>
            <a:endParaRPr lang="pt-BR" dirty="0"/>
          </a:p>
        </p:txBody>
      </p:sp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Materiais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7239000" cy="484632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A </a:t>
            </a:r>
            <a:r>
              <a:rPr lang="pt-BR" dirty="0" smtClean="0">
                <a:solidFill>
                  <a:srgbClr val="FFC000"/>
                </a:solidFill>
              </a:rPr>
              <a:t>Lenha</a:t>
            </a:r>
          </a:p>
          <a:p>
            <a:r>
              <a:rPr lang="pt-BR" dirty="0" err="1" smtClean="0">
                <a:solidFill>
                  <a:srgbClr val="FFC000"/>
                </a:solidFill>
              </a:rPr>
              <a:t>Cana-de-açucar</a:t>
            </a:r>
            <a:endParaRPr lang="pt-BR" dirty="0" smtClean="0">
              <a:solidFill>
                <a:srgbClr val="FFC000"/>
              </a:solidFill>
            </a:endParaRPr>
          </a:p>
          <a:p>
            <a:r>
              <a:rPr lang="pt-PT" dirty="0" smtClean="0">
                <a:solidFill>
                  <a:srgbClr val="FFC000"/>
                </a:solidFill>
                <a:hlinkClick r:id="rId2" tooltip="Serragem"/>
              </a:rPr>
              <a:t>Serrim</a:t>
            </a:r>
            <a:r>
              <a:rPr lang="pt-PT" dirty="0" smtClean="0"/>
              <a:t> ou serradura de </a:t>
            </a:r>
            <a:r>
              <a:rPr lang="pt-PT" dirty="0" smtClean="0">
                <a:solidFill>
                  <a:srgbClr val="FFC000"/>
                </a:solidFill>
                <a:hlinkClick r:id="rId3" tooltip="Madeira"/>
              </a:rPr>
              <a:t>madeira</a:t>
            </a:r>
            <a:r>
              <a:rPr lang="pt-PT" dirty="0" smtClean="0"/>
              <a:t>;</a:t>
            </a:r>
          </a:p>
          <a:p>
            <a:r>
              <a:rPr lang="pt-PT" dirty="0" smtClean="0">
                <a:hlinkClick r:id="rId4" tooltip="Papel"/>
              </a:rPr>
              <a:t>Papel</a:t>
            </a:r>
            <a:r>
              <a:rPr lang="pt-PT" dirty="0" smtClean="0"/>
              <a:t> já utilizado;</a:t>
            </a:r>
          </a:p>
          <a:p>
            <a:r>
              <a:rPr lang="pt-PT" dirty="0" smtClean="0">
                <a:hlinkClick r:id="rId5" tooltip="Galho"/>
              </a:rPr>
              <a:t>Galhos</a:t>
            </a:r>
            <a:r>
              <a:rPr lang="pt-PT" dirty="0" smtClean="0"/>
              <a:t> e </a:t>
            </a:r>
            <a:r>
              <a:rPr lang="pt-PT" dirty="0" smtClean="0">
                <a:hlinkClick r:id="rId6" tooltip="Folha"/>
              </a:rPr>
              <a:t>folhas</a:t>
            </a:r>
            <a:r>
              <a:rPr lang="pt-PT" dirty="0" smtClean="0"/>
              <a:t> decorrentes da </a:t>
            </a:r>
            <a:r>
              <a:rPr lang="pt-PT" dirty="0" smtClean="0">
                <a:hlinkClick r:id="rId7" tooltip="Poda"/>
              </a:rPr>
              <a:t>poda</a:t>
            </a:r>
            <a:r>
              <a:rPr lang="pt-PT" dirty="0" smtClean="0"/>
              <a:t> de </a:t>
            </a:r>
            <a:r>
              <a:rPr lang="pt-PT" dirty="0" smtClean="0">
                <a:hlinkClick r:id="rId8" tooltip="Árvore"/>
              </a:rPr>
              <a:t>árvores</a:t>
            </a:r>
            <a:r>
              <a:rPr lang="pt-PT" dirty="0" smtClean="0"/>
              <a:t> em </a:t>
            </a:r>
            <a:r>
              <a:rPr lang="pt-PT" dirty="0" smtClean="0">
                <a:hlinkClick r:id="rId9" tooltip="Cidade"/>
              </a:rPr>
              <a:t>cidades</a:t>
            </a:r>
            <a:r>
              <a:rPr lang="pt-PT" dirty="0" smtClean="0"/>
              <a:t> ou </a:t>
            </a:r>
            <a:r>
              <a:rPr lang="pt-PT" dirty="0" smtClean="0">
                <a:hlinkClick r:id="rId10" tooltip="Casa"/>
              </a:rPr>
              <a:t>casas</a:t>
            </a:r>
            <a:r>
              <a:rPr lang="pt-PT" dirty="0" smtClean="0"/>
              <a:t>;</a:t>
            </a:r>
          </a:p>
          <a:p>
            <a:r>
              <a:rPr lang="pt-PT" dirty="0" smtClean="0">
                <a:hlinkClick r:id="rId11" tooltip="Embalagem"/>
              </a:rPr>
              <a:t>Embalagens</a:t>
            </a:r>
            <a:r>
              <a:rPr lang="pt-PT" dirty="0" smtClean="0"/>
              <a:t> de </a:t>
            </a:r>
            <a:r>
              <a:rPr lang="pt-PT" dirty="0" smtClean="0">
                <a:hlinkClick r:id="rId12" tooltip="Papelão"/>
              </a:rPr>
              <a:t>papelão</a:t>
            </a:r>
            <a:r>
              <a:rPr lang="pt-PT" dirty="0" smtClean="0"/>
              <a:t> descartadas após a aquisição de diversos </a:t>
            </a:r>
            <a:r>
              <a:rPr lang="pt-PT" dirty="0" smtClean="0">
                <a:hlinkClick r:id="rId13" tooltip="Eletrodoméstico"/>
              </a:rPr>
              <a:t>eletrodomésticos</a:t>
            </a:r>
            <a:r>
              <a:rPr lang="pt-PT" dirty="0" smtClean="0"/>
              <a:t> ou outros produtos;</a:t>
            </a:r>
          </a:p>
          <a:p>
            <a:r>
              <a:rPr lang="pt-PT" dirty="0" smtClean="0"/>
              <a:t>Casca de </a:t>
            </a:r>
            <a:r>
              <a:rPr lang="pt-PT" dirty="0" smtClean="0">
                <a:hlinkClick r:id="rId14" tooltip="Arroz"/>
              </a:rPr>
              <a:t>arroz</a:t>
            </a:r>
            <a:r>
              <a:rPr lang="pt-PT" dirty="0" smtClean="0"/>
              <a:t>;</a:t>
            </a:r>
            <a:endParaRPr lang="pt-PT" dirty="0" smtClean="0"/>
          </a:p>
          <a:p>
            <a:r>
              <a:rPr lang="pt-PT" dirty="0" smtClean="0">
                <a:hlinkClick r:id="rId15" tooltip="Capim-elefante"/>
              </a:rPr>
              <a:t>Capim-elefante</a:t>
            </a:r>
            <a:r>
              <a:rPr lang="pt-PT" dirty="0" smtClean="0"/>
              <a:t>.</a:t>
            </a:r>
          </a:p>
          <a:p>
            <a:endParaRPr lang="pt-BR" dirty="0"/>
          </a:p>
        </p:txBody>
      </p:sp>
    </p:spTree>
  </p:cSld>
  <p:clrMapOvr>
    <a:masterClrMapping/>
  </p:clrMapOvr>
  <p:transition spd="slow">
    <p:plu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Produtos derivados da biomassa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 smtClean="0">
                <a:hlinkClick r:id="rId2" tooltip="Bio-óleo"/>
              </a:rPr>
              <a:t>Bio-óleo</a:t>
            </a:r>
            <a:r>
              <a:rPr lang="pt-PT" dirty="0" smtClean="0"/>
              <a:t>: líquido negro obtido por meio do processo de pirólise cujas destinações principais são aquecimento e geração de energia elétrica</a:t>
            </a:r>
            <a:r>
              <a:rPr lang="pt-PT" dirty="0" smtClean="0"/>
              <a:t>.</a:t>
            </a:r>
          </a:p>
          <a:p>
            <a:r>
              <a:rPr lang="pt-PT" dirty="0" smtClean="0">
                <a:hlinkClick r:id="rId3" tooltip="Biogás"/>
              </a:rPr>
              <a:t>Biogás</a:t>
            </a:r>
            <a:r>
              <a:rPr lang="pt-PT" dirty="0" smtClean="0"/>
              <a:t>: </a:t>
            </a:r>
            <a:r>
              <a:rPr lang="pt-PT" dirty="0" smtClean="0">
                <a:hlinkClick r:id="rId4" tooltip="Metano"/>
              </a:rPr>
              <a:t>metano</a:t>
            </a:r>
            <a:r>
              <a:rPr lang="pt-PT" dirty="0" smtClean="0"/>
              <a:t> obtido juntamente com </a:t>
            </a:r>
            <a:r>
              <a:rPr lang="pt-PT" dirty="0" smtClean="0">
                <a:hlinkClick r:id="rId5" tooltip="Dióxido de carbono"/>
              </a:rPr>
              <a:t>dióxido de carbono</a:t>
            </a:r>
            <a:r>
              <a:rPr lang="pt-PT" dirty="0" smtClean="0"/>
              <a:t> por meio da decomposição de materiais como </a:t>
            </a:r>
            <a:r>
              <a:rPr lang="pt-PT" dirty="0" smtClean="0">
                <a:hlinkClick r:id="rId6" tooltip="Resíduos"/>
              </a:rPr>
              <a:t>resíduos</a:t>
            </a:r>
            <a:r>
              <a:rPr lang="pt-PT" dirty="0" smtClean="0"/>
              <a:t>, </a:t>
            </a:r>
            <a:r>
              <a:rPr lang="pt-PT" dirty="0" smtClean="0">
                <a:hlinkClick r:id="rId7" tooltip="Alimento"/>
              </a:rPr>
              <a:t>alimentos</a:t>
            </a:r>
            <a:r>
              <a:rPr lang="pt-PT" dirty="0" smtClean="0"/>
              <a:t>, </a:t>
            </a:r>
            <a:r>
              <a:rPr lang="pt-PT" dirty="0" smtClean="0">
                <a:hlinkClick r:id="rId8" tooltip="Esgoto"/>
              </a:rPr>
              <a:t>esgoto</a:t>
            </a:r>
            <a:r>
              <a:rPr lang="pt-PT" dirty="0" smtClean="0"/>
              <a:t> e </a:t>
            </a:r>
            <a:r>
              <a:rPr lang="pt-PT" dirty="0" smtClean="0">
                <a:hlinkClick r:id="rId9" tooltip="Esterco"/>
              </a:rPr>
              <a:t>esterco</a:t>
            </a:r>
            <a:r>
              <a:rPr lang="pt-PT" dirty="0" smtClean="0"/>
              <a:t> em </a:t>
            </a:r>
            <a:r>
              <a:rPr lang="pt-PT" dirty="0" smtClean="0">
                <a:hlinkClick r:id="rId10" tooltip="Biodigestor anaeróbico"/>
              </a:rPr>
              <a:t>digestores de biomassa</a:t>
            </a:r>
            <a:r>
              <a:rPr lang="pt-PT" dirty="0" smtClean="0"/>
              <a:t>.</a:t>
            </a:r>
          </a:p>
          <a:p>
            <a:r>
              <a:rPr lang="pt-PT" dirty="0" smtClean="0">
                <a:hlinkClick r:id="rId11" tooltip="Carvão vegetal"/>
              </a:rPr>
              <a:t>Carvão vegetal</a:t>
            </a:r>
            <a:r>
              <a:rPr lang="pt-PT" dirty="0" smtClean="0"/>
              <a:t>: Sólido negro obtido pela </a:t>
            </a:r>
            <a:r>
              <a:rPr lang="pt-PT" dirty="0" smtClean="0">
                <a:hlinkClick r:id="rId12" tooltip="Carbonização (página não existe)"/>
              </a:rPr>
              <a:t>carbonização</a:t>
            </a:r>
            <a:r>
              <a:rPr lang="pt-PT" dirty="0" smtClean="0"/>
              <a:t> pirogenal da lenha ou </a:t>
            </a:r>
            <a:r>
              <a:rPr lang="pt-PT" dirty="0" smtClean="0">
                <a:hlinkClick r:id="rId13" tooltip="Carbonização hidrotermal (página não existe)"/>
              </a:rPr>
              <a:t>carbonização hidrotermal</a:t>
            </a:r>
            <a:r>
              <a:rPr lang="pt-PT" dirty="0" smtClean="0"/>
              <a:t>.</a:t>
            </a:r>
          </a:p>
          <a:p>
            <a:endParaRPr lang="pt-PT" dirty="0"/>
          </a:p>
        </p:txBody>
      </p:sp>
    </p:spTree>
  </p:cSld>
  <p:clrMapOvr>
    <a:masterClrMapping/>
  </p:clrMapOvr>
  <p:transition spd="slow">
    <p:pull dir="l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pt-PT" dirty="0" smtClean="0"/>
              <a:t>Empreendimentos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517232"/>
          </a:xfrm>
        </p:spPr>
        <p:txBody>
          <a:bodyPr>
            <a:normAutofit lnSpcReduction="10000"/>
          </a:bodyPr>
          <a:lstStyle/>
          <a:p>
            <a:r>
              <a:rPr lang="pt-PT" sz="2400" dirty="0" smtClean="0"/>
              <a:t>No Brasil existem algumas iniciativas neste setor, sobretudo na seção de transportes. A USGA, </a:t>
            </a:r>
            <a:r>
              <a:rPr lang="pt-PT" sz="2400" dirty="0" smtClean="0">
                <a:hlinkClick r:id="rId2" tooltip="Éter etílico"/>
              </a:rPr>
              <a:t>éter etílico</a:t>
            </a:r>
            <a:r>
              <a:rPr lang="pt-PT" sz="2400" dirty="0" smtClean="0"/>
              <a:t>, óleo de mamona e alguns compostos de </a:t>
            </a:r>
            <a:r>
              <a:rPr lang="pt-PT" sz="2400" dirty="0" smtClean="0">
                <a:hlinkClick r:id="rId3" tooltip="Álcool"/>
              </a:rPr>
              <a:t>álcool</a:t>
            </a:r>
            <a:r>
              <a:rPr lang="pt-PT" sz="2400" dirty="0" smtClean="0"/>
              <a:t> como a azulina e a motorina, foram produzidos em substituição à </a:t>
            </a:r>
            <a:r>
              <a:rPr lang="pt-PT" sz="2400" dirty="0" smtClean="0">
                <a:hlinkClick r:id="rId4" tooltip="Gasolina"/>
              </a:rPr>
              <a:t>gasolina</a:t>
            </a:r>
            <a:r>
              <a:rPr lang="pt-PT" sz="2400" dirty="0" smtClean="0"/>
              <a:t> ou ao </a:t>
            </a:r>
            <a:r>
              <a:rPr lang="pt-PT" sz="2400" dirty="0" smtClean="0">
                <a:hlinkClick r:id="rId5" tooltip="Diesel"/>
              </a:rPr>
              <a:t>Diesel</a:t>
            </a:r>
            <a:r>
              <a:rPr lang="pt-PT" sz="2400" dirty="0" smtClean="0"/>
              <a:t> com sucesso, da década de 1920 até os primeiros dias da dezena seguinte; período do colapso decorrente da </a:t>
            </a:r>
            <a:r>
              <a:rPr lang="pt-PT" sz="2400" dirty="0" smtClean="0">
                <a:hlinkClick r:id="rId6" tooltip="Primeira Guerra Mundial"/>
              </a:rPr>
              <a:t>Primeira Guerra Mundial</a:t>
            </a:r>
            <a:r>
              <a:rPr lang="pt-PT" sz="2400" dirty="0" smtClean="0"/>
              <a:t>.</a:t>
            </a:r>
          </a:p>
          <a:p>
            <a:r>
              <a:rPr lang="pt-PT" dirty="0" smtClean="0"/>
              <a:t>Recentemente, o programa do </a:t>
            </a:r>
            <a:r>
              <a:rPr lang="pt-PT" dirty="0" smtClean="0">
                <a:hlinkClick r:id="rId7" tooltip="Biodiesel"/>
              </a:rPr>
              <a:t>biodiesel</a:t>
            </a:r>
            <a:r>
              <a:rPr lang="pt-PT" dirty="0" smtClean="0"/>
              <a:t> está sendo implantado para a inserção do </a:t>
            </a:r>
            <a:r>
              <a:rPr lang="pt-PT" dirty="0" smtClean="0">
                <a:hlinkClick r:id="rId8" tooltip="Óleo vegetal"/>
              </a:rPr>
              <a:t>óleo vegetal</a:t>
            </a:r>
            <a:r>
              <a:rPr lang="pt-PT" dirty="0" smtClean="0"/>
              <a:t> como complementar ao </a:t>
            </a:r>
            <a:r>
              <a:rPr lang="pt-PT" dirty="0" smtClean="0">
                <a:hlinkClick r:id="rId9" tooltip="Óleo diesel"/>
              </a:rPr>
              <a:t>óleo diesel</a:t>
            </a:r>
            <a:r>
              <a:rPr lang="pt-PT" dirty="0" smtClean="0"/>
              <a:t>. Primeiramente a mistura será de até 2% do derivado da biomassa no diesel com um aumento gradativo até o percentual de 20% num período de dez anos.</a:t>
            </a:r>
          </a:p>
          <a:p>
            <a:endParaRPr lang="pt-BR" dirty="0"/>
          </a:p>
        </p:txBody>
      </p:sp>
    </p:spTree>
  </p:cSld>
  <p:clrMapOvr>
    <a:masterClrMapping/>
  </p:clrMapOvr>
  <p:transition spd="slow">
    <p:whee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pt-PT" dirty="0" smtClean="0"/>
              <a:t>Impactos ambientais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>
            <a:normAutofit lnSpcReduction="10000"/>
          </a:bodyPr>
          <a:lstStyle/>
          <a:p>
            <a:r>
              <a:rPr lang="pt-PT" dirty="0" smtClean="0"/>
              <a:t>A respeito das conveniências referidas, o uso da biomassa em larga escala também exige certos cuidados que devem ser lembrados, durante as décadas de 1980 e 1990 o desenvolvimento impetuoso da indústria do álcool no Brasil tornou isto evidente</a:t>
            </a:r>
            <a:r>
              <a:rPr lang="pt-PT" dirty="0" smtClean="0"/>
              <a:t>.</a:t>
            </a:r>
          </a:p>
          <a:p>
            <a:r>
              <a:rPr lang="pt-PT" dirty="0" smtClean="0"/>
              <a:t> </a:t>
            </a:r>
            <a:r>
              <a:rPr lang="pt-PT" dirty="0" smtClean="0"/>
              <a:t>Empreendimentos para a utilização de biomassa de forma ampla podem ter </a:t>
            </a:r>
            <a:r>
              <a:rPr lang="pt-PT" dirty="0" smtClean="0">
                <a:hlinkClick r:id="rId2" tooltip="Impactos ambientais"/>
              </a:rPr>
              <a:t>impactos ambientais</a:t>
            </a:r>
            <a:r>
              <a:rPr lang="pt-PT" dirty="0" smtClean="0"/>
              <a:t> inquietantes. O resultado poder ser destruição da </a:t>
            </a:r>
            <a:r>
              <a:rPr lang="pt-PT" dirty="0" smtClean="0">
                <a:hlinkClick r:id="rId3" tooltip="Fauna"/>
              </a:rPr>
              <a:t>fauna</a:t>
            </a:r>
            <a:r>
              <a:rPr lang="pt-PT" dirty="0" smtClean="0"/>
              <a:t> e da </a:t>
            </a:r>
            <a:r>
              <a:rPr lang="pt-PT" dirty="0" smtClean="0">
                <a:hlinkClick r:id="rId4" tooltip="Flora"/>
              </a:rPr>
              <a:t>flora</a:t>
            </a:r>
            <a:r>
              <a:rPr lang="pt-PT" dirty="0" smtClean="0"/>
              <a:t> com extinção de certas </a:t>
            </a:r>
            <a:r>
              <a:rPr lang="pt-PT" dirty="0" smtClean="0">
                <a:hlinkClick r:id="rId5" tooltip="Espécies"/>
              </a:rPr>
              <a:t>espécies</a:t>
            </a:r>
            <a:r>
              <a:rPr lang="pt-PT" dirty="0" smtClean="0"/>
              <a:t>, </a:t>
            </a:r>
            <a:r>
              <a:rPr lang="pt-PT" dirty="0" smtClean="0">
                <a:hlinkClick r:id="rId6" tooltip="Contaminação do solo"/>
              </a:rPr>
              <a:t>contaminação do solo</a:t>
            </a:r>
            <a:r>
              <a:rPr lang="pt-PT" dirty="0" smtClean="0"/>
              <a:t> e mananciais de água por uso de </a:t>
            </a:r>
            <a:r>
              <a:rPr lang="pt-PT" dirty="0" smtClean="0">
                <a:hlinkClick r:id="rId7" tooltip="Adubos"/>
              </a:rPr>
              <a:t>adubos</a:t>
            </a:r>
            <a:r>
              <a:rPr lang="pt-PT" dirty="0" smtClean="0"/>
              <a:t> e outros meios de defesa manejados inadequadamente. </a:t>
            </a:r>
            <a:endParaRPr lang="pt-PT" dirty="0" smtClean="0"/>
          </a:p>
          <a:p>
            <a:endParaRPr lang="pt-PT" dirty="0" smtClean="0"/>
          </a:p>
          <a:p>
            <a:endParaRPr lang="pt-BR" dirty="0"/>
          </a:p>
        </p:txBody>
      </p:sp>
    </p:spTree>
  </p:cSld>
  <p:clrMapOvr>
    <a:masterClrMapping/>
  </p:clrMapOvr>
  <p:transition spd="slow"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http://upload.wikimedia.org/wikipedia/commons/5/55/Biodigesto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6737548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Trata-se da usina de biomassa da empresa paulista Energias Renováveis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2530" name="Picture 2" descr="http://positivo.brasil247.com.br/get_img?ImageId=31145&amp;ImageWidth=40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2393" r="12393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102</TotalTime>
  <Words>543</Words>
  <Application>Microsoft Office PowerPoint</Application>
  <PresentationFormat>Apresentação na tela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Opulento</vt:lpstr>
      <vt:lpstr>BIOMASSA</vt:lpstr>
      <vt:lpstr>BIOMASSA</vt:lpstr>
      <vt:lpstr>Utilização da biomassa como combustível</vt:lpstr>
      <vt:lpstr>Materiais</vt:lpstr>
      <vt:lpstr>Produtos derivados da biomassa</vt:lpstr>
      <vt:lpstr>Empreendimentos no Brasil</vt:lpstr>
      <vt:lpstr>Impactos ambientais</vt:lpstr>
      <vt:lpstr>Slide 8</vt:lpstr>
      <vt:lpstr>Trata-se da usina de biomassa da empresa paulista Energias Renováveis</vt:lpstr>
      <vt:lpstr>Slide 10</vt:lpstr>
      <vt:lpstr>Informações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BIOMASSA</dc:title>
  <dc:creator>user</dc:creator>
  <cp:lastModifiedBy>user</cp:lastModifiedBy>
  <cp:revision>11</cp:revision>
  <dcterms:created xsi:type="dcterms:W3CDTF">2011-12-08T22:09:18Z</dcterms:created>
  <dcterms:modified xsi:type="dcterms:W3CDTF">2011-12-08T23:52:18Z</dcterms:modified>
</cp:coreProperties>
</file>