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72" r:id="rId15"/>
    <p:sldId id="271" r:id="rId16"/>
    <p:sldId id="273" r:id="rId17"/>
    <p:sldId id="264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18/05/2011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18/05/2011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18/05/2011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18/05/2011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18/05/2011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18/05/2011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18/05/2011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18/05/2011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18/05/2011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18/05/2011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C8C-783C-4300-8917-33E8536C9F11}" type="datetimeFigureOut">
              <a:rPr lang="pt-BR" smtClean="0"/>
              <a:pPr/>
              <a:t>18/05/2011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CA9C8C-783C-4300-8917-33E8536C9F11}" type="datetimeFigureOut">
              <a:rPr lang="pt-BR" smtClean="0"/>
              <a:pPr/>
              <a:t>18/05/2011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D67709-84A7-4086-814B-DDB158A4FCD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1670" y="714356"/>
            <a:ext cx="6172200" cy="189436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i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/>
            </a:r>
            <a:br>
              <a:rPr lang="pt-BR" sz="4000" i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</a:br>
            <a:endParaRPr lang="pt-BR" sz="4000" i="1" dirty="0">
              <a:solidFill>
                <a:srgbClr val="FF000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7" name="Retângulo 6"/>
          <p:cNvSpPr/>
          <p:nvPr/>
        </p:nvSpPr>
        <p:spPr>
          <a:xfrm rot="20438791">
            <a:off x="1785918" y="614258"/>
            <a:ext cx="6000792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pt-BR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Energia </a:t>
            </a:r>
          </a:p>
          <a:p>
            <a:pPr algn="ctr"/>
            <a:endParaRPr lang="pt-BR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pt-BR" sz="8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r"/>
            <a:r>
              <a:rPr lang="pt-BR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Hidráulica</a:t>
            </a:r>
            <a:endParaRPr lang="pt-BR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Desvantagens: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Inundação de áreas agricultáveis;</a:t>
            </a:r>
          </a:p>
          <a:p>
            <a:r>
              <a:rPr lang="pt-BR" dirty="0" smtClean="0"/>
              <a:t> Perda de vegetação e da fauna terrestres;</a:t>
            </a:r>
          </a:p>
          <a:p>
            <a:r>
              <a:rPr lang="pt-BR" dirty="0" smtClean="0"/>
              <a:t> Interferência na migração dos peixes;</a:t>
            </a:r>
          </a:p>
          <a:p>
            <a:r>
              <a:rPr lang="pt-BR" dirty="0" smtClean="0"/>
              <a:t> Mudanças hidrológicas a jusante da represa;</a:t>
            </a:r>
          </a:p>
          <a:p>
            <a:r>
              <a:rPr lang="pt-BR" dirty="0" smtClean="0"/>
              <a:t> Alterações na fauna do rio;</a:t>
            </a:r>
          </a:p>
          <a:p>
            <a:r>
              <a:rPr lang="pt-BR" dirty="0" smtClean="0"/>
              <a:t> Interferências no transporte de sedimentos; </a:t>
            </a:r>
          </a:p>
          <a:p>
            <a:r>
              <a:rPr lang="pt-BR" dirty="0" smtClean="0"/>
              <a:t> Perda da biodiversidade, terrestre e aquática;</a:t>
            </a:r>
            <a:endParaRPr lang="pt-B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1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 smtClean="0"/>
          </a:p>
          <a:p>
            <a:pPr lvl="1"/>
            <a:r>
              <a:rPr lang="pt-PT" sz="2000" dirty="0" smtClean="0"/>
              <a:t>É uma energia renovável, isto é, que não se esgota;</a:t>
            </a:r>
            <a:endParaRPr lang="pt-BR" sz="2000" dirty="0" smtClean="0"/>
          </a:p>
          <a:p>
            <a:pPr lvl="1"/>
            <a:r>
              <a:rPr lang="pt-PT" sz="2000" dirty="0" smtClean="0"/>
              <a:t>A sua fiabilidade e a resposta às variações de procura são elevadas;</a:t>
            </a:r>
            <a:endParaRPr lang="pt-BR" sz="2000" dirty="0" smtClean="0"/>
          </a:p>
          <a:p>
            <a:pPr lvl="1"/>
            <a:r>
              <a:rPr lang="pt-PT" sz="2000" dirty="0" smtClean="0"/>
              <a:t>O seu custo de produção é baixo;</a:t>
            </a:r>
            <a:endParaRPr lang="pt-BR" sz="2000" dirty="0" smtClean="0"/>
          </a:p>
          <a:p>
            <a:pPr lvl="1"/>
            <a:r>
              <a:rPr lang="pt-PT" sz="2000" dirty="0" smtClean="0"/>
              <a:t>Não polui o ambiente;</a:t>
            </a:r>
            <a:endParaRPr lang="pt-BR" sz="2000" dirty="0" smtClean="0"/>
          </a:p>
          <a:p>
            <a:pPr lvl="1"/>
            <a:r>
              <a:rPr lang="pt-PT" sz="2000" dirty="0" smtClean="0"/>
              <a:t>Proporciona desenvolvimento local (estabelecimento de vias fluviais, construção de vias de comunicação, fomento de actividades de lazer e de turismo, etc).</a:t>
            </a:r>
            <a:endParaRPr lang="pt-BR" sz="2000" dirty="0" smtClean="0"/>
          </a:p>
          <a:p>
            <a:pPr lvl="1"/>
            <a:r>
              <a:rPr lang="pt-PT" sz="2000" dirty="0" smtClean="0"/>
              <a:t>Permite uma forma de abastecimento local para regadios, etc</a:t>
            </a:r>
            <a:r>
              <a:rPr lang="pt-PT" sz="2800" dirty="0" smtClean="0"/>
              <a:t>.</a:t>
            </a:r>
            <a:endParaRPr lang="pt-BR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Energia Hidraulica\20081030145210_1665_lar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10 maiores hidrelétricas do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Hidrelétrica de Itaipu </a:t>
            </a:r>
            <a:r>
              <a:rPr lang="pt-BR" sz="2000" dirty="0" smtClean="0">
                <a:solidFill>
                  <a:srgbClr val="FF0000"/>
                </a:solidFill>
              </a:rPr>
              <a:t>(Paraná):                                 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14.000MW</a:t>
            </a:r>
          </a:p>
          <a:p>
            <a:r>
              <a:rPr lang="pt-BR" sz="2000" dirty="0" smtClean="0"/>
              <a:t>Hidrelétrica de Belo Monte</a:t>
            </a:r>
            <a:r>
              <a:rPr lang="pt-BR" sz="2000" dirty="0" smtClean="0">
                <a:solidFill>
                  <a:srgbClr val="FF0000"/>
                </a:solidFill>
              </a:rPr>
              <a:t>(Pará):                             </a:t>
            </a:r>
            <a:r>
              <a:rPr lang="pt-BR" sz="2000" dirty="0" smtClean="0"/>
              <a:t>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11.233MW</a:t>
            </a:r>
          </a:p>
          <a:p>
            <a:r>
              <a:rPr lang="pt-BR" sz="2000" dirty="0" smtClean="0"/>
              <a:t>Hidrelétrica Tapajós</a:t>
            </a:r>
            <a:r>
              <a:rPr lang="pt-BR" sz="2000" dirty="0" smtClean="0">
                <a:solidFill>
                  <a:srgbClr val="FF0000"/>
                </a:solidFill>
              </a:rPr>
              <a:t>(Pará):                                         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8.381MW</a:t>
            </a:r>
          </a:p>
          <a:p>
            <a:r>
              <a:rPr lang="pt-BR" sz="2000" dirty="0" smtClean="0"/>
              <a:t>Hidrelétrica de Tucuruí</a:t>
            </a:r>
            <a:r>
              <a:rPr lang="pt-BR" sz="2000" dirty="0" smtClean="0">
                <a:solidFill>
                  <a:srgbClr val="FF0000"/>
                </a:solidFill>
              </a:rPr>
              <a:t>(Pará):                                   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8.370MW</a:t>
            </a:r>
          </a:p>
          <a:p>
            <a:r>
              <a:rPr lang="pt-BR" sz="2000" dirty="0" smtClean="0"/>
              <a:t>Hidrelétrica de Jirau</a:t>
            </a:r>
            <a:r>
              <a:rPr lang="pt-BR" sz="2000" dirty="0" smtClean="0">
                <a:solidFill>
                  <a:srgbClr val="FF0000"/>
                </a:solidFill>
              </a:rPr>
              <a:t>(Rondônia):                                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3.450MW</a:t>
            </a:r>
          </a:p>
          <a:p>
            <a:r>
              <a:rPr lang="pt-BR" sz="2000" dirty="0" smtClean="0"/>
              <a:t>Hidrelétrica de Ilha Solteira</a:t>
            </a:r>
            <a:r>
              <a:rPr lang="pt-BR" sz="2000" dirty="0" smtClean="0">
                <a:solidFill>
                  <a:srgbClr val="FF0000"/>
                </a:solidFill>
              </a:rPr>
              <a:t>(São Paulo):                   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3.444MW</a:t>
            </a:r>
          </a:p>
          <a:p>
            <a:r>
              <a:rPr lang="pt-BR" sz="2000" dirty="0" smtClean="0"/>
              <a:t>Hidrelétrica de Xingó</a:t>
            </a:r>
            <a:r>
              <a:rPr lang="pt-BR" sz="2000" dirty="0" smtClean="0">
                <a:solidFill>
                  <a:srgbClr val="FF0000"/>
                </a:solidFill>
              </a:rPr>
              <a:t>(Alagoas):                                 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3.162MW</a:t>
            </a:r>
          </a:p>
          <a:p>
            <a:r>
              <a:rPr lang="pt-BR" sz="2000" dirty="0" smtClean="0"/>
              <a:t>Hidrelétrica Santo Antônio</a:t>
            </a:r>
            <a:r>
              <a:rPr lang="pt-BR" sz="2000" dirty="0" smtClean="0">
                <a:solidFill>
                  <a:srgbClr val="FF0000"/>
                </a:solidFill>
              </a:rPr>
              <a:t>(Rondônia):                   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 3.150MW</a:t>
            </a:r>
            <a:endParaRPr lang="pt-B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000" dirty="0" smtClean="0"/>
              <a:t>Hidrelétrica Paulo Afonso IV</a:t>
            </a:r>
            <a:r>
              <a:rPr lang="pt-BR" sz="2000" dirty="0" smtClean="0">
                <a:solidFill>
                  <a:srgbClr val="FF0000"/>
                </a:solidFill>
              </a:rPr>
              <a:t>(Bahia):                       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 2.462MW</a:t>
            </a:r>
          </a:p>
          <a:p>
            <a:r>
              <a:rPr lang="pt-BR" sz="2000" dirty="0" smtClean="0"/>
              <a:t>Hidrelétrica Jatobá</a:t>
            </a:r>
            <a:r>
              <a:rPr lang="pt-BR" sz="2000" dirty="0" smtClean="0">
                <a:solidFill>
                  <a:srgbClr val="FF0000"/>
                </a:solidFill>
              </a:rPr>
              <a:t>(Pará):</a:t>
            </a:r>
            <a:r>
              <a:rPr lang="pt-BR" sz="2000" dirty="0" smtClean="0"/>
              <a:t>                                           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2.338MW</a:t>
            </a: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000" cy="28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 rot="21025799">
            <a:off x="285720" y="1500174"/>
            <a:ext cx="2778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ITAIPU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 rot="20454960">
            <a:off x="-2661" y="4321869"/>
            <a:ext cx="5589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BELO MONTE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nergia Hidraulica\energia-hidreletrica-gerada-no-mund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Joan Rosa</a:t>
            </a:r>
          </a:p>
          <a:p>
            <a:r>
              <a:rPr lang="pt-BR" dirty="0" smtClean="0"/>
              <a:t>Rodrigo de Souza</a:t>
            </a:r>
            <a:endParaRPr lang="pt-BR" dirty="0" smtClean="0"/>
          </a:p>
          <a:p>
            <a:r>
              <a:rPr lang="pt-BR" dirty="0" smtClean="0"/>
              <a:t>Diego Leite</a:t>
            </a:r>
          </a:p>
          <a:p>
            <a:r>
              <a:rPr lang="pt-BR" dirty="0" smtClean="0"/>
              <a:t>Matheus Lapa</a:t>
            </a:r>
          </a:p>
          <a:p>
            <a:r>
              <a:rPr lang="pt-BR" dirty="0" smtClean="0"/>
              <a:t>Paulo Acioli</a:t>
            </a:r>
          </a:p>
          <a:p>
            <a:endParaRPr lang="pt-BR" dirty="0" smtClean="0"/>
          </a:p>
          <a:p>
            <a:r>
              <a:rPr lang="pt-BR" dirty="0" smtClean="0"/>
              <a:t>3ºC</a:t>
            </a:r>
            <a:endParaRPr lang="pt-BR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a energia proveniente do movimento das águas. Ela é produzida por meio do aproveitamento do potencial hidráulico existente num rio, utilizando desníveis naturais, como quedas de água, ou artificiais, produzidos pelo desvio do curso original do rio.</a:t>
            </a:r>
            <a:endParaRPr lang="pt-BR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nergia Hidraulica\07_MHG_itaipu%20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ORIGEM: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Normalmente constroem-se diques que represam o curso da água, acumulando-a num reservatório a que se chama barragem. </a:t>
            </a:r>
          </a:p>
          <a:p>
            <a:r>
              <a:rPr lang="pt-BR" dirty="0" smtClean="0"/>
              <a:t>Esse tipo de usina hidráulica é denominado Usina com Reservatório de Acumulação. </a:t>
            </a:r>
          </a:p>
          <a:p>
            <a:r>
              <a:rPr lang="pt-BR" dirty="0" smtClean="0"/>
              <a:t>Em outros casos, existem diques que não param o curso natural da água, mas a obrigam a passar pela turbina de forma a produzir eletricidade, denominando-se Usinas a Fio de Água.</a:t>
            </a:r>
            <a:endParaRPr lang="pt-BR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Energia Hidraulica\hidroeletric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funciona?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Quando se abrem as comportas da barragem, a água presa passa pelas lâminas da turbina fazendo-a girar. </a:t>
            </a:r>
          </a:p>
          <a:p>
            <a:r>
              <a:rPr lang="pt-BR" sz="2000" dirty="0" smtClean="0"/>
              <a:t>A partir do movimento de rotação da turbina o processo repete-se, ou seja, o gerador ligado à turbina transforma a energia mecânica em eletricidade.</a:t>
            </a:r>
          </a:p>
          <a:p>
            <a:r>
              <a:rPr lang="pt-BR" sz="2000" dirty="0" smtClean="0"/>
              <a:t>A energia elétrica gerada é levada através de cabos ou barras condutoras dos terminais do gerador até o transformador elevador, onde tem sua tensão(voltagem) elevada para adequada condução, através de linhas de Transmissão, até os centros de consumo. </a:t>
            </a:r>
          </a:p>
          <a:p>
            <a:r>
              <a:rPr lang="pt-BR" sz="2000" dirty="0" smtClean="0"/>
              <a:t>Desta forma, através de transformadores abaixadores, a energia tem sua tensão levada a níveis adequados para o consumo.</a:t>
            </a:r>
            <a:endParaRPr lang="pt-BR" sz="2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Energia Hidraulica\hidreletrica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 hidráulica no Brasil: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>
            <a:normAutofit/>
          </a:bodyPr>
          <a:lstStyle/>
          <a:p>
            <a:r>
              <a:rPr lang="pt-BR" sz="2000" dirty="0" smtClean="0"/>
              <a:t>As características físicas e geográficas do Brasil foram determinadas para implantação de um parque gerador de energia elétrica de base predominantemente hídrica.</a:t>
            </a:r>
          </a:p>
          <a:p>
            <a:r>
              <a:rPr lang="pt-BR" sz="2000" dirty="0" smtClean="0"/>
              <a:t>O Brasil é um país privilegiado em recursos hídricos, e altamente dependente da energia hídrica, cerca de 95% da energia elétrica brasileira provém de rios.</a:t>
            </a:r>
          </a:p>
          <a:p>
            <a:r>
              <a:rPr lang="pt-BR" sz="2000" dirty="0" smtClean="0"/>
              <a:t>O Brasil detém 15% das reservas mundiais de água doce disponível, porém só utiliza um quarto de seu potencial. </a:t>
            </a:r>
          </a:p>
          <a:p>
            <a:r>
              <a:rPr lang="pt-BR" sz="2000" dirty="0" smtClean="0"/>
              <a:t>E para alcançar a totalidade do potencial hídrico, seria necessário explorar o potencial da Amazônia.</a:t>
            </a:r>
          </a:p>
          <a:p>
            <a:r>
              <a:rPr lang="pt-BR" sz="2000" dirty="0" smtClean="0"/>
              <a:t>A energia de origem hídrica é hoje a segunda maior fonte de eletricidade no mundo.</a:t>
            </a:r>
            <a:endParaRPr lang="pt-BR" sz="20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Energia Hidraulica\image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553</Words>
  <Application>Microsoft Office PowerPoint</Application>
  <PresentationFormat>Apresentação na tela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Fluxo</vt:lpstr>
      <vt:lpstr> </vt:lpstr>
      <vt:lpstr>O QUE É?</vt:lpstr>
      <vt:lpstr>Slide 3</vt:lpstr>
      <vt:lpstr>ORIGEM:</vt:lpstr>
      <vt:lpstr>Slide 5</vt:lpstr>
      <vt:lpstr>Como funciona?</vt:lpstr>
      <vt:lpstr>Slide 7</vt:lpstr>
      <vt:lpstr>Energia hidráulica no Brasil: </vt:lpstr>
      <vt:lpstr>Slide 9</vt:lpstr>
      <vt:lpstr>Desvantagens:</vt:lpstr>
      <vt:lpstr>Slide 11</vt:lpstr>
      <vt:lpstr>Vantagens:</vt:lpstr>
      <vt:lpstr>Slide 13</vt:lpstr>
      <vt:lpstr>10 maiores hidrelétricas do Brasil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</dc:creator>
  <cp:lastModifiedBy>Windows</cp:lastModifiedBy>
  <cp:revision>12</cp:revision>
  <dcterms:created xsi:type="dcterms:W3CDTF">2011-05-13T01:33:45Z</dcterms:created>
  <dcterms:modified xsi:type="dcterms:W3CDTF">2011-05-19T00:20:50Z</dcterms:modified>
</cp:coreProperties>
</file>