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2" r:id="rId3"/>
    <p:sldId id="263" r:id="rId4"/>
    <p:sldId id="265" r:id="rId5"/>
    <p:sldId id="258" r:id="rId6"/>
    <p:sldId id="270" r:id="rId7"/>
    <p:sldId id="259" r:id="rId8"/>
    <p:sldId id="264" r:id="rId9"/>
    <p:sldId id="260" r:id="rId10"/>
    <p:sldId id="261" r:id="rId11"/>
    <p:sldId id="266" r:id="rId12"/>
    <p:sldId id="267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00"/>
    <a:srgbClr val="FF3300"/>
    <a:srgbClr val="66FF33"/>
    <a:srgbClr val="9933FF"/>
    <a:srgbClr val="D519FF"/>
    <a:srgbClr val="D937FF"/>
    <a:srgbClr val="990099"/>
    <a:srgbClr val="CE1054"/>
    <a:srgbClr val="2A02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5" autoAdjust="0"/>
    <p:restoredTop sz="86377" autoAdjust="0"/>
  </p:normalViewPr>
  <p:slideViewPr>
    <p:cSldViewPr>
      <p:cViewPr varScale="1">
        <p:scale>
          <a:sx n="91" d="100"/>
          <a:sy n="91" d="100"/>
        </p:scale>
        <p:origin x="-16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5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13/05/2011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220272" cy="4370040"/>
          </a:xfrm>
        </p:spPr>
        <p:txBody>
          <a:bodyPr>
            <a:noAutofit/>
          </a:bodyPr>
          <a:lstStyle/>
          <a:p>
            <a:r>
              <a:rPr lang="pt-BR" sz="90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         </a:t>
            </a:r>
            <a:r>
              <a:rPr lang="pt-BR" sz="9000" b="1" dirty="0" smtClean="0">
                <a:solidFill>
                  <a:srgbClr val="7030A0"/>
                </a:solidFill>
                <a:latin typeface="Monotype Corsiva" pitchFamily="66" charset="0"/>
              </a:rPr>
              <a:t>Energia </a:t>
            </a:r>
          </a:p>
          <a:p>
            <a:pPr algn="l"/>
            <a:r>
              <a:rPr lang="pt-BR" sz="9000" b="1" dirty="0" smtClean="0">
                <a:solidFill>
                  <a:srgbClr val="7030A0"/>
                </a:solidFill>
                <a:latin typeface="Monotype Corsiva" pitchFamily="66" charset="0"/>
              </a:rPr>
              <a:t>             Das          		   </a:t>
            </a:r>
            <a:r>
              <a:rPr lang="pt-BR" sz="9000" b="1" dirty="0" smtClean="0">
                <a:solidFill>
                  <a:srgbClr val="FF3300"/>
                </a:solidFill>
                <a:latin typeface="Monotype Corsiva" pitchFamily="66" charset="0"/>
              </a:rPr>
              <a:t>M</a:t>
            </a:r>
            <a:r>
              <a:rPr lang="pt-BR" sz="9000" b="1" dirty="0" smtClean="0">
                <a:solidFill>
                  <a:schemeClr val="accent5"/>
                </a:solidFill>
                <a:latin typeface="Monotype Corsiva" pitchFamily="66" charset="0"/>
              </a:rPr>
              <a:t>a</a:t>
            </a:r>
            <a:r>
              <a:rPr lang="pt-BR" sz="9000" b="1" dirty="0" smtClean="0">
                <a:solidFill>
                  <a:srgbClr val="FFFF00"/>
                </a:solidFill>
                <a:latin typeface="Monotype Corsiva" pitchFamily="66" charset="0"/>
              </a:rPr>
              <a:t>r</a:t>
            </a:r>
            <a:r>
              <a:rPr lang="pt-BR" sz="9000" b="1" dirty="0" smtClean="0">
                <a:solidFill>
                  <a:srgbClr val="66FF33"/>
                </a:solidFill>
                <a:latin typeface="Monotype Corsiva" pitchFamily="66" charset="0"/>
              </a:rPr>
              <a:t>é</a:t>
            </a:r>
            <a:r>
              <a:rPr lang="pt-BR" sz="9000" b="1" dirty="0" smtClean="0">
                <a:solidFill>
                  <a:srgbClr val="FF00FF"/>
                </a:solidFill>
                <a:latin typeface="Monotype Corsiva" pitchFamily="66" charset="0"/>
              </a:rPr>
              <a:t>s</a:t>
            </a:r>
            <a:endParaRPr lang="pt-BR" sz="9000" b="1" dirty="0">
              <a:solidFill>
                <a:srgbClr val="FF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en_maremotriz_clip_imag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esqm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magesCAI4UJK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16832"/>
            <a:ext cx="6425629" cy="45365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172200" cy="1288886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Nova  Tecnologia ...</a:t>
            </a:r>
            <a:endParaRPr lang="pt-BR" sz="54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980728"/>
            <a:ext cx="6172200" cy="5034154"/>
          </a:xfrm>
        </p:spPr>
        <p:txBody>
          <a:bodyPr/>
          <a:lstStyle/>
          <a:p>
            <a:r>
              <a:rPr lang="pt-BR" sz="29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Na Europa foi construída uma central de produção de energia das marés em La Rance (França), As turbinas da central funcionam quando enche e quando esvazia o estuário do rio Rance. Está em funcionamento desde 1966 e produz cerca </a:t>
            </a:r>
            <a:r>
              <a:rPr lang="pt-BR" sz="29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550 quilowatts anualmente.</a:t>
            </a:r>
            <a:endParaRPr lang="pt-BR" sz="2900" dirty="0" smtClean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6923112" cy="4608512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Na Noruega, foi construída em 1985 uma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mini central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numa ilha perto da cidade de </a:t>
            </a:r>
            <a:r>
              <a:rPr lang="pt-BR" b="1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Bergen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, na costa Oeste. Ao contrário do sistema japonês, o equipamento não flutua no mar, mas está encravado numa escarpa. Produz 0,5 MW, o suficiente para abastecer uma vila de cinqüenta casas. </a:t>
            </a:r>
            <a:endParaRPr lang="pt-BR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86000" y="764704"/>
            <a:ext cx="6172200" cy="5610218"/>
          </a:xfrm>
        </p:spPr>
        <p:txBody>
          <a:bodyPr/>
          <a:lstStyle/>
          <a:p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Integrantes: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Monotype Corsiva" pitchFamily="66" charset="0"/>
              <a:buChar char="♥"/>
            </a:pP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&gt; ..</a:t>
            </a:r>
            <a:r>
              <a:rPr lang="pt-BR" sz="3500" dirty="0" smtClean="0">
                <a:solidFill>
                  <a:srgbClr val="9933FF"/>
                </a:solidFill>
                <a:latin typeface="Comic Sans MS" pitchFamily="66" charset="0"/>
              </a:rPr>
              <a:t>Adriana</a:t>
            </a: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..&lt;..</a:t>
            </a:r>
            <a:endParaRPr lang="pt-BR" sz="35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Monotype Corsiva" pitchFamily="66" charset="0"/>
              <a:buChar char="♥"/>
            </a:pP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&gt;..</a:t>
            </a:r>
            <a:r>
              <a:rPr lang="pt-BR" sz="3500" dirty="0" smtClean="0">
                <a:solidFill>
                  <a:srgbClr val="9933FF"/>
                </a:solidFill>
                <a:latin typeface="Comic Sans MS" pitchFamily="66" charset="0"/>
              </a:rPr>
              <a:t>Alessandra</a:t>
            </a: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..&lt;..</a:t>
            </a:r>
            <a:endParaRPr lang="pt-BR" sz="35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Monotype Corsiva" pitchFamily="66" charset="0"/>
              <a:buChar char="♥"/>
            </a:pP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&gt;..</a:t>
            </a:r>
            <a:r>
              <a:rPr lang="pt-BR" sz="3500" dirty="0" smtClean="0">
                <a:solidFill>
                  <a:srgbClr val="9933FF"/>
                </a:solidFill>
                <a:latin typeface="Comic Sans MS" pitchFamily="66" charset="0"/>
              </a:rPr>
              <a:t>Cristiane</a:t>
            </a: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..&lt;..</a:t>
            </a:r>
            <a:endParaRPr lang="pt-BR" sz="35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  <a:buFont typeface="Monotype Corsiva" pitchFamily="66" charset="0"/>
              <a:buChar char="♥"/>
            </a:pP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&gt;..</a:t>
            </a:r>
            <a:r>
              <a:rPr lang="pt-BR" sz="3500" dirty="0" smtClean="0">
                <a:solidFill>
                  <a:srgbClr val="9933FF"/>
                </a:solidFill>
                <a:latin typeface="Comic Sans MS" pitchFamily="66" charset="0"/>
              </a:rPr>
              <a:t>Quezia</a:t>
            </a: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..&lt;..</a:t>
            </a: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endParaRPr lang="pt-BR" sz="3500" dirty="0" smtClean="0">
              <a:solidFill>
                <a:schemeClr val="accent3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  <a:p>
            <a:pPr>
              <a:buClr>
                <a:schemeClr val="accent3">
                  <a:lumMod val="60000"/>
                  <a:lumOff val="40000"/>
                </a:schemeClr>
              </a:buClr>
            </a:pPr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Série: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pt-BR" sz="3500" dirty="0" smtClean="0">
                <a:solidFill>
                  <a:srgbClr val="9933FF"/>
                </a:solidFill>
                <a:latin typeface="Comic Sans MS" pitchFamily="66" charset="0"/>
              </a:rPr>
              <a:t>    	 1°b</a:t>
            </a:r>
            <a:endParaRPr lang="pt-BR" sz="3500" dirty="0" smtClean="0">
              <a:solidFill>
                <a:srgbClr val="9933FF"/>
              </a:solidFill>
              <a:latin typeface="Comic Sans MS" pitchFamily="66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172200" cy="1008112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Introdução...</a:t>
            </a:r>
            <a:endParaRPr lang="pt-BR" sz="5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39752" y="1628800"/>
            <a:ext cx="6172200" cy="41048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O que é a energia das marés ?</a:t>
            </a:r>
          </a:p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A turbina:</a:t>
            </a:r>
          </a:p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Vantagens :</a:t>
            </a:r>
          </a:p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Desvantagens:</a:t>
            </a:r>
          </a:p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Esquema..!</a:t>
            </a:r>
          </a:p>
          <a:p>
            <a:pPr>
              <a:buFont typeface="Wingdings" pitchFamily="2" charset="2"/>
              <a:buChar char="q"/>
            </a:pPr>
            <a:r>
              <a:rPr lang="pt-BR" sz="27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mic Sans MS" pitchFamily="66" charset="0"/>
              </a:rPr>
              <a:t>Imagens..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467600" cy="1498178"/>
          </a:xfrm>
        </p:spPr>
        <p:txBody>
          <a:bodyPr>
            <a:noAutofit/>
          </a:bodyPr>
          <a:lstStyle/>
          <a:p>
            <a:r>
              <a:rPr lang="pt-BR" sz="5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O que é a energia das marés ?</a:t>
            </a:r>
            <a:endParaRPr lang="pt-BR" sz="50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708920"/>
            <a:ext cx="7467600" cy="3312368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É a energia obtida por meio da força de movimento das marés. A água entra por turbinas localizadas próximas aos mares e oceanos girando suas pás, produzindo energia elétrica e entrando num reservatório.</a:t>
            </a: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imagesCATGE6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1067544"/>
          </a:xfrm>
        </p:spPr>
        <p:txBody>
          <a:bodyPr>
            <a:normAutofit/>
          </a:bodyPr>
          <a:lstStyle/>
          <a:p>
            <a:pPr algn="l"/>
            <a:r>
              <a:rPr lang="pt-BR" sz="6000" dirty="0" smtClean="0">
                <a:solidFill>
                  <a:schemeClr val="accent1"/>
                </a:solidFill>
                <a:latin typeface="Monotype Corsiva" pitchFamily="66" charset="0"/>
              </a:rPr>
              <a:t>          A turbina :</a:t>
            </a:r>
            <a:endParaRPr lang="pt-BR" sz="60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5" name="Imagem 4" descr="turbina-mares-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992888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07704" y="332656"/>
            <a:ext cx="6172200" cy="2736726"/>
          </a:xfrm>
        </p:spPr>
        <p:txBody>
          <a:bodyPr/>
          <a:lstStyle/>
          <a:p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As turbinas podem ser fixadas ao fundo do mar ..</a:t>
            </a:r>
          </a:p>
          <a:p>
            <a:r>
              <a:rPr lang="pt-BR" sz="3200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Ou fixadas a algum pilar..!</a:t>
            </a:r>
          </a:p>
          <a:p>
            <a:endParaRPr lang="pt-BR" dirty="0"/>
          </a:p>
        </p:txBody>
      </p:sp>
      <p:pic>
        <p:nvPicPr>
          <p:cNvPr id="4" name="Imagem 3" descr="imagesCAM9ZE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924944"/>
            <a:ext cx="2808312" cy="3384376"/>
          </a:xfrm>
          <a:prstGeom prst="rect">
            <a:avLst/>
          </a:prstGeom>
        </p:spPr>
      </p:pic>
      <p:pic>
        <p:nvPicPr>
          <p:cNvPr id="5" name="Imagem 4" descr="energia-das-mares-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132856"/>
            <a:ext cx="3035300" cy="430936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       </a:t>
            </a:r>
            <a:r>
              <a:rPr lang="pt-BR" sz="6000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Vantagens:</a:t>
            </a:r>
          </a:p>
          <a:p>
            <a:pPr>
              <a:buFont typeface="Wingdings" pitchFamily="2" charset="2"/>
              <a:buChar char="ü"/>
            </a:pPr>
            <a:r>
              <a:rPr lang="pt-BR" sz="4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pt-BR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Uma fonte de energia renovável.</a:t>
            </a:r>
          </a:p>
          <a:p>
            <a:pPr>
              <a:buFont typeface="Wingdings" pitchFamily="2" charset="2"/>
              <a:buChar char="ü"/>
            </a:pPr>
            <a:r>
              <a:rPr lang="pt-BR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Produz de forma limpa.</a:t>
            </a:r>
          </a:p>
          <a:p>
            <a:pPr>
              <a:buFont typeface="Wingdings" pitchFamily="2" charset="2"/>
              <a:buChar char="ü"/>
            </a:pPr>
            <a:r>
              <a:rPr lang="pt-BR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Não poluente.</a:t>
            </a:r>
          </a:p>
          <a:p>
            <a:pPr>
              <a:buFont typeface="Wingdings" pitchFamily="2" charset="2"/>
              <a:buChar char="ü"/>
            </a:pPr>
            <a:r>
              <a:rPr lang="pt-BR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pt-BR" sz="35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Manutenção barata.!</a:t>
            </a:r>
            <a:endParaRPr lang="pt-BR" sz="35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7270576" cy="3600400"/>
          </a:xfrm>
        </p:spPr>
        <p:txBody>
          <a:bodyPr>
            <a:noAutofit/>
          </a:bodyPr>
          <a:lstStyle/>
          <a:p>
            <a:r>
              <a:rPr lang="pt-BR" sz="3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...Apesar de ser uma forma mais cara de tecnologia para desenvolver, as marés são muito mais previsíveis do que energia solar ou eólica..!</a:t>
            </a:r>
            <a:endParaRPr lang="pt-BR" sz="35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  <a:solidFill>
            <a:schemeClr val="bg1"/>
          </a:solidFill>
        </p:spPr>
        <p:txBody>
          <a:bodyPr/>
          <a:lstStyle/>
          <a:p>
            <a:r>
              <a:rPr lang="pt-BR" dirty="0" smtClean="0"/>
              <a:t>                  </a:t>
            </a:r>
            <a:r>
              <a:rPr lang="pt-BR" sz="5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Desvantagens:</a:t>
            </a:r>
            <a:endParaRPr lang="pt-BR" sz="5000" b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t-BR" dirty="0" smtClean="0"/>
              <a:t> </a:t>
            </a:r>
            <a:r>
              <a:rPr lang="pt-BR" sz="3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Difícil fornecimento regular de energia.</a:t>
            </a:r>
          </a:p>
          <a:p>
            <a:pPr>
              <a:buFont typeface="Wingdings" pitchFamily="2" charset="2"/>
              <a:buChar char="ü"/>
            </a:pPr>
            <a:r>
              <a:rPr lang="pt-BR" sz="3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Impacto ambiental decorrente da construção da barragem em regiões estuarinas.</a:t>
            </a:r>
          </a:p>
          <a:p>
            <a:pP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Há poucos locais adequados para barragens de marés</a:t>
            </a: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pt-BR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Construção muito cara.!</a:t>
            </a:r>
            <a:endParaRPr lang="pt-BR" sz="32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pt-BR" sz="3000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</TotalTime>
  <Words>301</Words>
  <Application>Microsoft Office PowerPoint</Application>
  <PresentationFormat>Apresentação na tela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Balcão Envidraçado</vt:lpstr>
      <vt:lpstr>Slide 1</vt:lpstr>
      <vt:lpstr>Introdução...</vt:lpstr>
      <vt:lpstr>O que é a energia das marés ?</vt:lpstr>
      <vt:lpstr>Slide 4</vt:lpstr>
      <vt:lpstr>          A turbina :</vt:lpstr>
      <vt:lpstr>Slide 6</vt:lpstr>
      <vt:lpstr>Slide 7</vt:lpstr>
      <vt:lpstr>...Apesar de ser uma forma mais cara de tecnologia para desenvolver, as marés são muito mais previsíveis do que energia solar ou eólica..!</vt:lpstr>
      <vt:lpstr>                  Desvantagens:</vt:lpstr>
      <vt:lpstr>Slide 10</vt:lpstr>
      <vt:lpstr>Slide 11</vt:lpstr>
      <vt:lpstr>Nova  Tecnologia ...</vt:lpstr>
      <vt:lpstr>Slide 13</vt:lpstr>
      <vt:lpstr>Na Noruega, foi construída em 1985 uma mini central numa ilha perto da cidade de Bergen, na costa Oeste. Ao contrário do sistema japonês, o equipamento não flutua no mar, mas está encravado numa escarpa. Produz 0,5 MW, o suficiente para abastecer uma vila de cinqüenta casas.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38</cp:revision>
  <dcterms:created xsi:type="dcterms:W3CDTF">2011-05-11T18:08:35Z</dcterms:created>
  <dcterms:modified xsi:type="dcterms:W3CDTF">2011-05-13T19:13:44Z</dcterms:modified>
</cp:coreProperties>
</file>