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  <p:sldId id="270" r:id="rId10"/>
    <p:sldId id="271" r:id="rId11"/>
    <p:sldId id="272" r:id="rId12"/>
    <p:sldId id="264" r:id="rId13"/>
    <p:sldId id="265" r:id="rId14"/>
    <p:sldId id="266" r:id="rId15"/>
    <p:sldId id="267" r:id="rId16"/>
    <p:sldId id="268" r:id="rId17"/>
    <p:sldId id="269" r:id="rId18"/>
    <p:sldId id="27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AAD3"/>
    <a:srgbClr val="FF33CC"/>
    <a:srgbClr val="66FF33"/>
    <a:srgbClr val="FF0066"/>
    <a:srgbClr val="EE4F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-18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3B31-B481-4EA2-B9CC-831964E5AB51}" type="datetimeFigureOut">
              <a:rPr lang="pt-BR" smtClean="0"/>
              <a:pPr/>
              <a:t>02/05/2011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E84D-52BC-4BAA-9F51-9450BA1F3E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3B31-B481-4EA2-B9CC-831964E5AB51}" type="datetimeFigureOut">
              <a:rPr lang="pt-BR" smtClean="0"/>
              <a:pPr/>
              <a:t>02/05/2011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E84D-52BC-4BAA-9F51-9450BA1F3E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3B31-B481-4EA2-B9CC-831964E5AB51}" type="datetimeFigureOut">
              <a:rPr lang="pt-BR" smtClean="0"/>
              <a:pPr/>
              <a:t>02/05/2011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E84D-52BC-4BAA-9F51-9450BA1F3E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3B31-B481-4EA2-B9CC-831964E5AB51}" type="datetimeFigureOut">
              <a:rPr lang="pt-BR" smtClean="0"/>
              <a:pPr/>
              <a:t>02/05/2011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E84D-52BC-4BAA-9F51-9450BA1F3E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3B31-B481-4EA2-B9CC-831964E5AB51}" type="datetimeFigureOut">
              <a:rPr lang="pt-BR" smtClean="0"/>
              <a:pPr/>
              <a:t>02/05/2011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E84D-52BC-4BAA-9F51-9450BA1F3E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3B31-B481-4EA2-B9CC-831964E5AB51}" type="datetimeFigureOut">
              <a:rPr lang="pt-BR" smtClean="0"/>
              <a:pPr/>
              <a:t>02/05/2011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E84D-52BC-4BAA-9F51-9450BA1F3E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3B31-B481-4EA2-B9CC-831964E5AB51}" type="datetimeFigureOut">
              <a:rPr lang="pt-BR" smtClean="0"/>
              <a:pPr/>
              <a:t>02/05/2011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E84D-52BC-4BAA-9F51-9450BA1F3E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3B31-B481-4EA2-B9CC-831964E5AB51}" type="datetimeFigureOut">
              <a:rPr lang="pt-BR" smtClean="0"/>
              <a:pPr/>
              <a:t>02/05/2011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E84D-52BC-4BAA-9F51-9450BA1F3E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3B31-B481-4EA2-B9CC-831964E5AB51}" type="datetimeFigureOut">
              <a:rPr lang="pt-BR" smtClean="0"/>
              <a:pPr/>
              <a:t>02/05/2011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E84D-52BC-4BAA-9F51-9450BA1F3E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3B31-B481-4EA2-B9CC-831964E5AB51}" type="datetimeFigureOut">
              <a:rPr lang="pt-BR" smtClean="0"/>
              <a:pPr/>
              <a:t>02/05/2011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E84D-52BC-4BAA-9F51-9450BA1F3E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3B31-B481-4EA2-B9CC-831964E5AB51}" type="datetimeFigureOut">
              <a:rPr lang="pt-BR" smtClean="0"/>
              <a:pPr/>
              <a:t>02/05/2011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E84D-52BC-4BAA-9F51-9450BA1F3E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3B31-B481-4EA2-B9CC-831964E5AB51}" type="datetimeFigureOut">
              <a:rPr lang="pt-BR" smtClean="0"/>
              <a:pPr/>
              <a:t>02/05/2011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CE84D-52BC-4BAA-9F51-9450BA1F3E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55576" y="332656"/>
            <a:ext cx="7540847" cy="1323439"/>
          </a:xfrm>
          <a:prstGeom prst="rect">
            <a:avLst/>
          </a:prstGeom>
          <a:noFill/>
          <a:ln w="57150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8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ENERGIA SOLAR</a:t>
            </a:r>
            <a:endParaRPr lang="pt-BR" sz="8000" b="1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aviao-s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496944" cy="4896544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467544" y="5589240"/>
            <a:ext cx="8352928" cy="830997"/>
          </a:xfrm>
          <a:prstGeom prst="rect">
            <a:avLst/>
          </a:prstGeom>
          <a:solidFill>
            <a:srgbClr val="FCAAD3"/>
          </a:solidFill>
          <a:ln w="57150"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Projeto de Avião espião que pode ficar até 5 anos sem pousar, movido a energia solar.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tor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690618" cy="5184576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323528" y="5589240"/>
            <a:ext cx="8352928" cy="1015663"/>
          </a:xfrm>
          <a:prstGeom prst="rect">
            <a:avLst/>
          </a:prstGeom>
          <a:solidFill>
            <a:srgbClr val="FCAAD3"/>
          </a:solidFill>
          <a:ln w="57150"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Na </a:t>
            </a:r>
            <a:r>
              <a:rPr lang="pt-BR" sz="2000" b="1" dirty="0" smtClean="0"/>
              <a:t>Austrália </a:t>
            </a:r>
            <a:r>
              <a:rPr lang="pt-BR" sz="2000" b="1" dirty="0"/>
              <a:t>um projeto com painéis solares e uma central torre de 1km de altura </a:t>
            </a:r>
            <a:r>
              <a:rPr lang="pt-BR" sz="2000" b="1" dirty="0" smtClean="0"/>
              <a:t>que </a:t>
            </a:r>
            <a:r>
              <a:rPr lang="pt-BR" sz="2000" b="1" dirty="0"/>
              <a:t>usará o ar quente produzido para girar turbinas enquanto sobre pela torre, vai produzir energia suficiente para abastecer </a:t>
            </a:r>
            <a:r>
              <a:rPr lang="pt-BR" sz="2000" b="1" dirty="0" smtClean="0"/>
              <a:t>45 mil </a:t>
            </a:r>
            <a:r>
              <a:rPr lang="pt-BR" sz="2000" b="1" dirty="0"/>
              <a:t>residências.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0,,21849808-EX,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17144"/>
            <a:ext cx="9144000" cy="564085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 Prefeitura de Curitiba faz testes de um sistema de captação de energia solar, que pode garantir a iluminação pública no Parque </a:t>
            </a:r>
            <a:r>
              <a:rPr lang="pt-BR" dirty="0" err="1"/>
              <a:t>Barigui</a:t>
            </a:r>
            <a:r>
              <a:rPr lang="pt-BR" dirty="0"/>
              <a:t>. Foram instalados no local seis postes com o sistema chamado fotovoltaico, que converte a energia do sol em energia elétrica, para ser usada à noite.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5832648" cy="369332"/>
          </a:xfrm>
          <a:prstGeom prst="rect">
            <a:avLst/>
          </a:prstGeom>
          <a:solidFill>
            <a:srgbClr val="FCAAD3"/>
          </a:solidFill>
          <a:ln w="38100"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Berlin Sans FB" pitchFamily="34" charset="0"/>
              </a:rPr>
              <a:t>PRODUTOS QUE FUNCIONAM A ENERGIA SOLAR</a:t>
            </a:r>
            <a:endParaRPr lang="pt-BR" b="1" dirty="0">
              <a:latin typeface="Berlin Sans FB" pitchFamily="34" charset="0"/>
            </a:endParaRPr>
          </a:p>
        </p:txBody>
      </p:sp>
      <p:pic>
        <p:nvPicPr>
          <p:cNvPr id="5" name="Imagem 4" descr="bluecar-carro-energia-solar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476672"/>
            <a:ext cx="6264696" cy="4363685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827584" y="5085184"/>
            <a:ext cx="7200800" cy="1569660"/>
          </a:xfrm>
          <a:prstGeom prst="rect">
            <a:avLst/>
          </a:prstGeom>
          <a:solidFill>
            <a:srgbClr val="FCAAD3"/>
          </a:solidFill>
          <a:ln w="57150"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Franceses </a:t>
            </a:r>
            <a:r>
              <a:rPr lang="pt-BR" sz="2400" b="1" dirty="0"/>
              <a:t>e Italianos deram origem </a:t>
            </a:r>
            <a:r>
              <a:rPr lang="pt-BR" sz="2400" b="1" dirty="0" smtClean="0"/>
              <a:t>ao </a:t>
            </a:r>
            <a:r>
              <a:rPr lang="pt-BR" sz="2400" b="1" dirty="0" err="1"/>
              <a:t>Bluecar</a:t>
            </a:r>
            <a:r>
              <a:rPr lang="pt-BR" sz="2400" b="1" dirty="0"/>
              <a:t>. </a:t>
            </a:r>
            <a:r>
              <a:rPr lang="pt-BR" sz="2400" b="1" dirty="0" smtClean="0"/>
              <a:t> Um </a:t>
            </a:r>
            <a:r>
              <a:rPr lang="pt-BR" sz="2400" b="1" dirty="0"/>
              <a:t>carro </a:t>
            </a:r>
            <a:r>
              <a:rPr lang="pt-BR" sz="2400" b="1" dirty="0" smtClean="0"/>
              <a:t>elétrico</a:t>
            </a:r>
            <a:r>
              <a:rPr lang="pt-BR" sz="2400" b="1" dirty="0"/>
              <a:t>, carregado graças  a painéis fotovoltaicos localizados no tejadilho e que se espera atingir as ruas na Primavera de 2010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malas-portatil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04664"/>
            <a:ext cx="8018811" cy="468052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47664" y="5445224"/>
            <a:ext cx="6048672" cy="1200329"/>
          </a:xfrm>
          <a:prstGeom prst="rect">
            <a:avLst/>
          </a:prstGeom>
          <a:solidFill>
            <a:srgbClr val="FCAAD3"/>
          </a:solidFill>
          <a:ln w="57150"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/>
              <a:t>As malas para portáteis </a:t>
            </a:r>
            <a:r>
              <a:rPr lang="pt-BR" sz="2400" b="1" dirty="0" smtClean="0"/>
              <a:t>Voltai </a:t>
            </a:r>
            <a:r>
              <a:rPr lang="pt-BR" sz="2400" b="1" dirty="0"/>
              <a:t>são geradores solares portáteis que permitem carregar virtualmente qualquer dispositivo </a:t>
            </a:r>
            <a:r>
              <a:rPr lang="pt-BR" sz="2400" b="1" dirty="0" smtClean="0"/>
              <a:t>eletrônico</a:t>
            </a:r>
            <a:r>
              <a:rPr lang="pt-BR" sz="2400" b="1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oculos-energia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88639"/>
            <a:ext cx="7200800" cy="468052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67544" y="5085184"/>
            <a:ext cx="7740352" cy="1569660"/>
          </a:xfrm>
          <a:prstGeom prst="rect">
            <a:avLst/>
          </a:prstGeom>
          <a:solidFill>
            <a:srgbClr val="FCAAD3"/>
          </a:solidFill>
          <a:ln w="57150"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/>
              <a:t>Desenhados por </a:t>
            </a:r>
            <a:r>
              <a:rPr lang="pt-BR" sz="2400" b="1" dirty="0" err="1"/>
              <a:t>Hyun-Joong</a:t>
            </a:r>
            <a:r>
              <a:rPr lang="pt-BR" sz="2400" b="1" dirty="0"/>
              <a:t> Kim e </a:t>
            </a:r>
            <a:r>
              <a:rPr lang="pt-BR" sz="2400" b="1" dirty="0" err="1"/>
              <a:t>Kwang-Seok</a:t>
            </a:r>
            <a:r>
              <a:rPr lang="pt-BR" sz="2400" b="1" dirty="0"/>
              <a:t> </a:t>
            </a:r>
            <a:r>
              <a:rPr lang="pt-BR" sz="2400" b="1" dirty="0" err="1"/>
              <a:t>Jeong</a:t>
            </a:r>
            <a:r>
              <a:rPr lang="pt-BR" sz="2400" b="1" dirty="0"/>
              <a:t> estes óculos de sol conversores de energia são uma inventiva forma de utilizar a energia do sol para alimentar pequenos dispositivos </a:t>
            </a:r>
            <a:r>
              <a:rPr lang="pt-BR" sz="2400" b="1" dirty="0" smtClean="0"/>
              <a:t>eletrônicos</a:t>
            </a:r>
            <a:r>
              <a:rPr lang="pt-BR" sz="2400" b="1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amsung-blue-earth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064896" cy="511256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27584" y="5733256"/>
            <a:ext cx="7560840" cy="830997"/>
          </a:xfrm>
          <a:prstGeom prst="rect">
            <a:avLst/>
          </a:prstGeom>
          <a:solidFill>
            <a:srgbClr val="FCAAD3"/>
          </a:solidFill>
          <a:ln w="57150"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A Samsung lança, com o seu novo Samsung </a:t>
            </a:r>
            <a:r>
              <a:rPr lang="pt-BR" sz="2400" b="1" dirty="0" err="1"/>
              <a:t>Blue</a:t>
            </a:r>
            <a:r>
              <a:rPr lang="pt-BR" sz="2400" b="1" dirty="0"/>
              <a:t> </a:t>
            </a:r>
            <a:r>
              <a:rPr lang="pt-BR" sz="2400" b="1" dirty="0" err="1"/>
              <a:t>Earth</a:t>
            </a:r>
            <a:r>
              <a:rPr lang="pt-BR" sz="2400" b="1" dirty="0"/>
              <a:t>, o primeiro </a:t>
            </a:r>
            <a:r>
              <a:rPr lang="pt-BR" sz="2400" b="1" dirty="0" smtClean="0"/>
              <a:t>tele móvel </a:t>
            </a:r>
            <a:r>
              <a:rPr lang="pt-BR" sz="2400" b="1" dirty="0"/>
              <a:t>a energia solar do mercado </a:t>
            </a:r>
            <a:r>
              <a:rPr lang="pt-BR" sz="2400" b="1" dirty="0" smtClean="0"/>
              <a:t>mundial.</a:t>
            </a:r>
            <a:endParaRPr lang="pt-BR" sz="24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argueiro-solar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88640"/>
            <a:ext cx="8064896" cy="489654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43000" y="5229200"/>
            <a:ext cx="9001000" cy="1384995"/>
          </a:xfrm>
          <a:prstGeom prst="rect">
            <a:avLst/>
          </a:prstGeom>
          <a:solidFill>
            <a:srgbClr val="FCAAD3"/>
          </a:solidFill>
          <a:ln w="57150"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O M\V </a:t>
            </a:r>
            <a:r>
              <a:rPr lang="pt-BR" sz="2800" b="1" dirty="0" err="1"/>
              <a:t>Auriga</a:t>
            </a:r>
            <a:r>
              <a:rPr lang="pt-BR" sz="2800" b="1" dirty="0"/>
              <a:t> </a:t>
            </a:r>
            <a:r>
              <a:rPr lang="pt-BR" sz="2800" b="1" dirty="0" err="1"/>
              <a:t>Leader</a:t>
            </a:r>
            <a:r>
              <a:rPr lang="pt-BR" sz="2800" b="1" dirty="0"/>
              <a:t> revelou recentemente os seus 328 painéis fotovoltaicos, que fornecem energia à rede central de energia do navio.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03648" y="476672"/>
            <a:ext cx="74888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Grupo : Rafaela </a:t>
            </a:r>
            <a:r>
              <a:rPr lang="pt-BR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Salarini</a:t>
            </a:r>
            <a:endParaRPr lang="pt-BR" sz="4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pt-BR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pt-BR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Mariana </a:t>
            </a:r>
            <a:r>
              <a:rPr lang="pt-BR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Salarolli</a:t>
            </a:r>
            <a:endParaRPr lang="pt-BR" sz="4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pt-BR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pt-BR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Bruna Victor</a:t>
            </a:r>
          </a:p>
          <a:p>
            <a:r>
              <a:rPr lang="pt-BR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pt-BR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Yuri Oliveira</a:t>
            </a:r>
          </a:p>
          <a:p>
            <a:endParaRPr lang="pt-BR" sz="4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pt-BR" sz="4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pt-BR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pt-BR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2º M03</a:t>
            </a:r>
            <a:endParaRPr lang="pt-BR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5508104" y="1772816"/>
            <a:ext cx="38884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tipo </a:t>
            </a:r>
            <a:r>
              <a:rPr lang="pt-B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 captação de energia </a:t>
            </a:r>
            <a:r>
              <a:rPr lang="pt-B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luminosa </a:t>
            </a:r>
            <a:r>
              <a:rPr lang="pt-B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proveniente do </a:t>
            </a:r>
            <a:r>
              <a:rPr lang="pt-B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sol;</a:t>
            </a:r>
          </a:p>
          <a:p>
            <a:endParaRPr lang="pt-B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maior </a:t>
            </a:r>
            <a:r>
              <a:rPr lang="pt-B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parte da energia solar está na forma de luz visível e </a:t>
            </a:r>
            <a:r>
              <a:rPr lang="pt-B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luz ultravioleta ;</a:t>
            </a:r>
          </a:p>
          <a:p>
            <a:pPr>
              <a:buFont typeface="Arial" pitchFamily="34" charset="0"/>
              <a:buChar char="•"/>
            </a:pPr>
            <a:endParaRPr lang="pt-B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responsável  </a:t>
            </a:r>
            <a:r>
              <a:rPr lang="pt-B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por grande parte da energia renovável disponível na </a:t>
            </a:r>
            <a:r>
              <a:rPr lang="pt-B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terra;</a:t>
            </a:r>
            <a:endParaRPr lang="pt-B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548680"/>
            <a:ext cx="87484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Berlin Sans FB" pitchFamily="34" charset="0"/>
              </a:rPr>
              <a:t>Energia Solar ? O que é ?</a:t>
            </a:r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Berlin Sans FB" pitchFamily="34" charset="0"/>
            </a:endParaRPr>
          </a:p>
        </p:txBody>
      </p:sp>
      <p:pic>
        <p:nvPicPr>
          <p:cNvPr id="9" name="Imagem 8" descr="energia-solar-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16832"/>
            <a:ext cx="5436096" cy="49411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59632" y="188640"/>
            <a:ext cx="6840760" cy="2304256"/>
          </a:xfrm>
          <a:prstGeom prst="rect">
            <a:avLst/>
          </a:prstGeom>
          <a:noFill/>
        </p:spPr>
        <p:txBody>
          <a:bodyPr wrap="square" rtlCol="0"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/>
            <a:r>
              <a:rPr lang="pt-BR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Algerian" pitchFamily="82" charset="0"/>
                <a:cs typeface="Times New Roman" pitchFamily="18" charset="0"/>
              </a:rPr>
              <a:t>A energia solar é considerada uma fonte de energia limpa e renovável, pois não polui o meio </a:t>
            </a:r>
            <a:r>
              <a:rPr lang="pt-BR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Algerian" pitchFamily="82" charset="0"/>
                <a:cs typeface="Times New Roman" pitchFamily="18" charset="0"/>
              </a:rPr>
              <a:t>ambiente e não </a:t>
            </a:r>
            <a:r>
              <a:rPr lang="pt-BR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Algerian" pitchFamily="82" charset="0"/>
                <a:cs typeface="Times New Roman" pitchFamily="18" charset="0"/>
              </a:rPr>
              <a:t>acaba.</a:t>
            </a:r>
          </a:p>
          <a:p>
            <a:pPr algn="ctr"/>
            <a:endParaRPr lang="pt-BR" sz="24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835696" y="6237312"/>
            <a:ext cx="5364088" cy="369332"/>
          </a:xfrm>
          <a:prstGeom prst="rect">
            <a:avLst/>
          </a:prstGeom>
          <a:solidFill>
            <a:srgbClr val="EE4F08"/>
          </a:solidFill>
          <a:ln w="76200">
            <a:solidFill>
              <a:srgbClr val="EE4F0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  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Painéis solares formados </a:t>
            </a:r>
            <a:r>
              <a:rPr lang="pt-BR" b="1" dirty="0">
                <a:latin typeface="Times New Roman" pitchFamily="18" charset="0"/>
                <a:cs typeface="Times New Roman" pitchFamily="18" charset="0"/>
              </a:rPr>
              <a:t>por células 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fotovoltaicas </a:t>
            </a:r>
            <a:endParaRPr lang="pt-BR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m 6" descr="energia solar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844824"/>
            <a:ext cx="6984776" cy="42484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3.bp.blogspot.com/_Fik5WcyjwJE/TS4zuQsLlyI/AAAAAAAAAOQ/stE1Vt-hfac/s1600/energia-sol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73291"/>
            <a:ext cx="8388424" cy="5284709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0" y="0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PROCESSO</a:t>
            </a:r>
          </a:p>
          <a:p>
            <a:pPr algn="ctr"/>
            <a:endParaRPr lang="pt-BR" dirty="0">
              <a:solidFill>
                <a:schemeClr val="bg1"/>
              </a:solidFill>
            </a:endParaRP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CALOR DO SOL </a:t>
            </a: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 PAINEL SOLAR  CÉLULAS FOTOVOLTÁTICAS  ARMAZENAMENTO DE HIDROGÊNIO    CÉLULA COMBUSTÍVEL  ENERGIA ELÉTRICA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ola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96752"/>
            <a:ext cx="9144000" cy="566124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339752" y="260648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</a:rPr>
              <a:t>AQUECEDOR DE ÁGUA</a:t>
            </a:r>
            <a:endParaRPr lang="pt-BR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404664"/>
            <a:ext cx="7704856" cy="83099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MÉTODOS DE CAPTURA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1772816"/>
            <a:ext cx="2016224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DIRETA</a:t>
            </a:r>
            <a:endParaRPr lang="pt-B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231232" y="1844824"/>
            <a:ext cx="7309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</a:rPr>
              <a:t>energia </a:t>
            </a:r>
            <a:r>
              <a:rPr lang="pt-BR" sz="2000" dirty="0">
                <a:solidFill>
                  <a:schemeClr val="bg1"/>
                </a:solidFill>
              </a:rPr>
              <a:t>solar </a:t>
            </a:r>
            <a:r>
              <a:rPr lang="pt-BR" sz="2000" dirty="0" smtClean="0">
                <a:solidFill>
                  <a:schemeClr val="bg1"/>
                </a:solidFill>
              </a:rPr>
              <a:t> </a:t>
            </a:r>
            <a:r>
              <a:rPr lang="pt-BR" sz="2000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pt-BR" sz="2000" dirty="0" smtClean="0">
                <a:solidFill>
                  <a:schemeClr val="bg1"/>
                </a:solidFill>
              </a:rPr>
              <a:t>energia </a:t>
            </a:r>
            <a:r>
              <a:rPr lang="pt-BR" sz="2000" dirty="0">
                <a:solidFill>
                  <a:schemeClr val="bg1"/>
                </a:solidFill>
              </a:rPr>
              <a:t>utilizável </a:t>
            </a:r>
            <a:r>
              <a:rPr lang="pt-BR" sz="2000" dirty="0" smtClean="0">
                <a:solidFill>
                  <a:schemeClr val="bg1"/>
                </a:solidFill>
              </a:rPr>
              <a:t> </a:t>
            </a:r>
            <a:r>
              <a:rPr lang="pt-BR" sz="2000" b="1" dirty="0" smtClean="0">
                <a:solidFill>
                  <a:schemeClr val="bg1"/>
                </a:solidFill>
              </a:rPr>
              <a:t>=  CELULA VOTOVOLTATICA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2708920"/>
            <a:ext cx="252028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INDIRETA</a:t>
            </a:r>
            <a:endParaRPr lang="pt-B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0" y="5229200"/>
            <a:ext cx="2016224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ATIVOS</a:t>
            </a:r>
            <a:endParaRPr lang="pt-B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0" y="4077072"/>
            <a:ext cx="244827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PASSIVOS</a:t>
            </a:r>
            <a:endParaRPr lang="pt-B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483768" y="2852936"/>
            <a:ext cx="680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>
                <a:solidFill>
                  <a:schemeClr val="bg1"/>
                </a:solidFill>
              </a:rPr>
              <a:t>de usinas </a:t>
            </a:r>
            <a:r>
              <a:rPr lang="pt-BR" dirty="0" smtClean="0">
                <a:solidFill>
                  <a:schemeClr val="bg1"/>
                </a:solidFill>
              </a:rPr>
              <a:t>isolada </a:t>
            </a: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>
                <a:solidFill>
                  <a:schemeClr val="bg1"/>
                </a:solidFill>
              </a:rPr>
              <a:t>centenas de coletores </a:t>
            </a:r>
            <a:r>
              <a:rPr lang="pt-BR" dirty="0" smtClean="0">
                <a:solidFill>
                  <a:schemeClr val="bg1"/>
                </a:solidFill>
              </a:rPr>
              <a:t>solares = </a:t>
            </a:r>
            <a:r>
              <a:rPr lang="pt-BR" b="1" dirty="0" smtClean="0">
                <a:solidFill>
                  <a:schemeClr val="bg1"/>
                </a:solidFill>
              </a:rPr>
              <a:t>GRANDES ÁREAS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123728" y="5301208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</a:rPr>
              <a:t>Auxílio de dispositivos elétricos , quase sempre indiretos</a:t>
            </a: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483768" y="422108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Se envolvem as vezes com fluxos de convecção, geralmente diretos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95536" y="0"/>
            <a:ext cx="3311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28575" cmpd="sng">
                  <a:solidFill>
                    <a:srgbClr val="FCAAD3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Vantagens </a:t>
            </a:r>
            <a:endParaRPr lang="pt-BR" sz="5400" b="1" cap="none" spc="0" dirty="0">
              <a:ln w="28575" cmpd="sng">
                <a:solidFill>
                  <a:srgbClr val="FCAAD3"/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1052736"/>
            <a:ext cx="56166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3200" dirty="0" smtClean="0">
                <a:solidFill>
                  <a:srgbClr val="FF0066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sz="2800" dirty="0" smtClean="0">
                <a:solidFill>
                  <a:schemeClr val="bg1"/>
                </a:solidFill>
              </a:rPr>
              <a:t>Não polui;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smtClean="0">
                <a:solidFill>
                  <a:schemeClr val="bg1"/>
                </a:solidFill>
              </a:rPr>
              <a:t> Manutenção mínima;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smtClean="0">
                <a:solidFill>
                  <a:schemeClr val="bg1"/>
                </a:solidFill>
              </a:rPr>
              <a:t> Solução econômica viável;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smtClean="0">
                <a:solidFill>
                  <a:schemeClr val="bg1"/>
                </a:solidFill>
              </a:rPr>
              <a:t> Excelente em lugares remotos;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smtClean="0">
                <a:solidFill>
                  <a:schemeClr val="bg1"/>
                </a:solidFill>
              </a:rPr>
              <a:t> Diminui a demanda energética. </a:t>
            </a:r>
            <a:endParaRPr lang="pt-BR" sz="2800" dirty="0">
              <a:solidFill>
                <a:schemeClr val="bg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95536" y="3645024"/>
            <a:ext cx="4307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28575" cmpd="sng">
                  <a:solidFill>
                    <a:srgbClr val="FCAAD3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Desvantagens </a:t>
            </a:r>
            <a:endParaRPr lang="pt-BR" sz="5400" b="1" cap="none" spc="0" dirty="0">
              <a:ln w="28575" cmpd="sng">
                <a:solidFill>
                  <a:srgbClr val="FCAAD3"/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465313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smtClean="0">
                <a:solidFill>
                  <a:schemeClr val="bg1"/>
                </a:solidFill>
              </a:rPr>
              <a:t>Preço alto;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smtClean="0">
                <a:solidFill>
                  <a:schemeClr val="bg1"/>
                </a:solidFill>
              </a:rPr>
              <a:t>Variação produzida por causa das situação atmosférica;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smtClean="0">
                <a:solidFill>
                  <a:schemeClr val="bg1"/>
                </a:solidFill>
              </a:rPr>
              <a:t>Locais de latitude média e baixa tendem a produzir menos;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smtClean="0">
                <a:solidFill>
                  <a:schemeClr val="bg1"/>
                </a:solidFill>
              </a:rPr>
              <a:t>Forma de armazenamento pouco eficiente.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-433064" y="260648"/>
            <a:ext cx="957706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 smtClean="0">
                <a:ln w="38100" cmpd="sng">
                  <a:solidFill>
                    <a:srgbClr val="66FF33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erlin Sans FB" pitchFamily="34" charset="0"/>
              </a:rPr>
              <a:t>     </a:t>
            </a:r>
            <a:r>
              <a:rPr lang="pt-BR" sz="4800" b="1" dirty="0" smtClean="0">
                <a:ln w="38100" cmpd="sng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66FF33"/>
                </a:solidFill>
                <a:latin typeface="Berlin Sans FB" pitchFamily="34" charset="0"/>
              </a:rPr>
              <a:t>3.850.000 </a:t>
            </a:r>
            <a:r>
              <a:rPr lang="pt-BR" sz="4800" b="1" dirty="0" err="1">
                <a:ln w="38100" cmpd="sng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66FF33"/>
                </a:solidFill>
                <a:latin typeface="Berlin Sans FB" pitchFamily="34" charset="0"/>
              </a:rPr>
              <a:t>exajoules</a:t>
            </a:r>
            <a:r>
              <a:rPr lang="pt-BR" sz="4800" b="1" dirty="0">
                <a:ln w="38100" cmpd="sng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66FF33"/>
                </a:solidFill>
                <a:latin typeface="Berlin Sans FB" pitchFamily="34" charset="0"/>
              </a:rPr>
              <a:t> </a:t>
            </a:r>
            <a:r>
              <a:rPr lang="pt-BR" sz="4800" b="1" dirty="0" smtClean="0">
                <a:ln w="38100" cmpd="sng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66FF33"/>
                </a:solidFill>
                <a:latin typeface="Berlin Sans FB" pitchFamily="34" charset="0"/>
              </a:rPr>
              <a:t>por ano</a:t>
            </a:r>
            <a:endParaRPr lang="pt-BR" sz="4800" b="1" dirty="0">
              <a:ln w="38100" cmpd="sng">
                <a:solidFill>
                  <a:schemeClr val="accent3">
                    <a:lumMod val="50000"/>
                  </a:schemeClr>
                </a:solidFill>
                <a:prstDash val="solid"/>
                <a:miter lim="800000"/>
              </a:ln>
              <a:solidFill>
                <a:srgbClr val="66FF33"/>
              </a:solidFill>
              <a:latin typeface="Berlin Sans FB" pitchFamily="34" charset="0"/>
            </a:endParaRPr>
          </a:p>
          <a:p>
            <a:endParaRPr lang="pt-BR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erlin Sans FB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1412776"/>
            <a:ext cx="97210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3200" dirty="0">
                <a:solidFill>
                  <a:schemeClr val="bg1"/>
                </a:solidFill>
              </a:rPr>
              <a:t>Em </a:t>
            </a:r>
            <a:r>
              <a:rPr lang="pt-BR" sz="3200" dirty="0" smtClean="0">
                <a:solidFill>
                  <a:schemeClr val="bg1"/>
                </a:solidFill>
              </a:rPr>
              <a:t>Israel </a:t>
            </a:r>
          </a:p>
          <a:p>
            <a:pPr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bg1"/>
                </a:solidFill>
              </a:rPr>
              <a:t>Estados Unidos</a:t>
            </a:r>
          </a:p>
          <a:p>
            <a:pPr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bg1"/>
                </a:solidFill>
              </a:rPr>
              <a:t> Alemanha</a:t>
            </a:r>
          </a:p>
          <a:p>
            <a:pPr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bg1"/>
                </a:solidFill>
              </a:rPr>
              <a:t> </a:t>
            </a:r>
            <a:r>
              <a:rPr lang="pt-BR" sz="3200" dirty="0">
                <a:solidFill>
                  <a:schemeClr val="bg1"/>
                </a:solidFill>
              </a:rPr>
              <a:t>Japão </a:t>
            </a:r>
            <a:endParaRPr lang="pt-BR" sz="3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bg1"/>
                </a:solidFill>
              </a:rPr>
              <a:t> Indonésia</a:t>
            </a:r>
          </a:p>
          <a:p>
            <a:pPr>
              <a:buFont typeface="Arial" pitchFamily="34" charset="0"/>
              <a:buChar char="•"/>
            </a:pPr>
            <a:r>
              <a:rPr lang="pt-BR" sz="3200" dirty="0" smtClean="0">
                <a:solidFill>
                  <a:schemeClr val="bg1"/>
                </a:solidFill>
              </a:rPr>
              <a:t> Brasil;a </a:t>
            </a:r>
            <a:r>
              <a:rPr lang="pt-BR" sz="3200" dirty="0">
                <a:solidFill>
                  <a:schemeClr val="bg1"/>
                </a:solidFill>
              </a:rPr>
              <a:t>utilização de energia solar está </a:t>
            </a:r>
            <a:r>
              <a:rPr lang="pt-BR" sz="3200" dirty="0" smtClean="0">
                <a:solidFill>
                  <a:schemeClr val="bg1"/>
                </a:solidFill>
              </a:rPr>
              <a:t>aumentando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lh3.googleusercontent.com/-IiuZVJDE-ck/TYywhrGsHeI/AAAAAAAAAcM/k_6P7IT8ckE/s1600/graf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7196169" cy="4320480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259632" y="33265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GRÁFICO DOS ULTIMOS  9 ANOS MOSTRA AVANÇO NO MERCADO DE ENERGIA SOLAR NO BRASIL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95536" y="5657671"/>
            <a:ext cx="8748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AINDA ASSIM É UM NUMERO BAIXO COMPARADO A OUTROS PAÍSES COMO ALEMANHA, FRANÇA, ESPANHA ENTRE OUTROS.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432</Words>
  <Application>Microsoft Office PowerPoint</Application>
  <PresentationFormat>Apresentação na tela (4:3)</PresentationFormat>
  <Paragraphs>58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19</cp:revision>
  <dcterms:created xsi:type="dcterms:W3CDTF">2011-05-02T18:36:22Z</dcterms:created>
  <dcterms:modified xsi:type="dcterms:W3CDTF">2011-05-02T21:37:22Z</dcterms:modified>
</cp:coreProperties>
</file>