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72" r:id="rId13"/>
    <p:sldId id="269" r:id="rId14"/>
    <p:sldId id="267" r:id="rId15"/>
    <p:sldId id="270" r:id="rId16"/>
    <p:sldId id="27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021C2-56A9-4CF1-9253-2DAF03787BBD}" type="datetimeFigureOut">
              <a:rPr lang="pt-BR" smtClean="0"/>
              <a:t>26/08/2011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CE279-37EB-469B-8A6A-DFD1FF0D1F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CE279-37EB-469B-8A6A-DFD1FF0D1F7B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AB517F-7AFA-418D-9FE7-059E839FE50C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8FA14B-D748-4A41-AB8E-9F0F480EBC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a.if.usp.br/energia/energia1999/Grupo2B/Refrigeracao/condensador.htm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://www.cepa.if.usp.br/energia/energia1999/Grupo2B/Refrigeracao/compresso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pa.if.usp.br/energia/energia1999/Grupo2B/Refrigeracao/freon.htm" TargetMode="External"/><Relationship Id="rId5" Type="http://schemas.openxmlformats.org/officeDocument/2006/relationships/hyperlink" Target="http://www.cepa.if.usp.br/energia/energia1999/Grupo2B/Refrigeracao/evaporador.htm" TargetMode="External"/><Relationship Id="rId4" Type="http://schemas.openxmlformats.org/officeDocument/2006/relationships/hyperlink" Target="http://www.cepa.if.usp.br/energia/energia1999/Grupo2B/Refrigeracao/capilar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1000" y="1071547"/>
            <a:ext cx="8458200" cy="5004240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/>
              <a:t>OS refrigeradores como Máquinas térmicas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Qual a função do evaporador (Congelador)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2088232" cy="172819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 </a:t>
            </a:r>
            <a:r>
              <a:rPr lang="pt-BR" dirty="0" smtClean="0"/>
              <a:t>produto de um evaporador é geralmente a solução concentrada.</a:t>
            </a:r>
            <a:endParaRPr lang="pt-BR" dirty="0"/>
          </a:p>
        </p:txBody>
      </p:sp>
      <p:pic>
        <p:nvPicPr>
          <p:cNvPr id="6146" name="Picture 2" descr="http://s3.amazonaws.com/magoo/ABAAAACkkAI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626469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Porque os congeladores são colocados na parte  superior da geladeira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3"/>
            <a:ext cx="3115072" cy="230688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Por </a:t>
            </a:r>
            <a:r>
              <a:rPr lang="pt-BR" dirty="0" smtClean="0"/>
              <a:t>isso, as prateleiras são vazadas e os congeladores colocados na parte superior .</a:t>
            </a:r>
            <a:endParaRPr lang="pt-BR" dirty="0"/>
          </a:p>
        </p:txBody>
      </p:sp>
      <p:pic>
        <p:nvPicPr>
          <p:cNvPr id="5122" name="Picture 2" descr="http://image.made-in-china.com/2f1j00uBOTdKhkAtlV/Direct-Cool-Refrigerato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5" y="1556792"/>
            <a:ext cx="5638069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Porque há formação de gelo nas paredes dos congeladores ?</a:t>
            </a:r>
            <a:endParaRPr lang="pt-BR" dirty="0"/>
          </a:p>
        </p:txBody>
      </p:sp>
      <p:pic>
        <p:nvPicPr>
          <p:cNvPr id="28674" name="Picture 2" descr="http://www.portalxp.net/wp-content/uploads/2011/08/dicas-de-como-gelar-a-cerveja-rapidamente-congela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320480" cy="3240360"/>
          </a:xfrm>
          <a:prstGeom prst="rect">
            <a:avLst/>
          </a:prstGeom>
          <a:noFill/>
        </p:spPr>
      </p:pic>
      <p:pic>
        <p:nvPicPr>
          <p:cNvPr id="28676" name="Picture 4" descr="http://despilfarro.com/wp-content/2010/04/congelad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428999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O que faz o refrigerador ligar e desligar automaticamente?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85293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TERMOSTATO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mundofisico.joinville.udesc.br/imagem.php?idImagem=5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16832"/>
            <a:ext cx="3744416" cy="3835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Quanto ao funcionamento , qual a diferença entre uma geladeira e um freezer ?</a:t>
            </a:r>
            <a:endParaRPr lang="pt-BR" dirty="0"/>
          </a:p>
        </p:txBody>
      </p:sp>
      <p:pic>
        <p:nvPicPr>
          <p:cNvPr id="3074" name="Picture 2" descr="http://www.refrigeracaojj.com.br/photos/freez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3840427" cy="288032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55976" y="3284984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/>
              <a:t>X</a:t>
            </a:r>
            <a:endParaRPr lang="pt-BR" sz="7200" b="1" dirty="0"/>
          </a:p>
        </p:txBody>
      </p:sp>
      <p:pic>
        <p:nvPicPr>
          <p:cNvPr id="3076" name="Picture 4" descr="http://1.bp.blogspot.com/_nAvXAeUeHbQ/TBE_Q2wWMRI/AAAAAAAAAF0/gWvpbxWbYCc/s1600/geladei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700808"/>
            <a:ext cx="351039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Quando ocorre um vazamento de gás, onde se coloca a nova carga 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772816"/>
            <a:ext cx="95050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Tanto no freezer como na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geladeira</a:t>
            </a:r>
            <a:r>
              <a:rPr lang="pt-BR" sz="4400" dirty="0" smtClean="0"/>
              <a:t> </a:t>
            </a:r>
            <a:endParaRPr lang="pt-BR" sz="4400" dirty="0" smtClean="0"/>
          </a:p>
          <a:p>
            <a:pPr algn="ctr"/>
            <a:endParaRPr lang="pt-BR" dirty="0"/>
          </a:p>
        </p:txBody>
      </p:sp>
      <p:pic>
        <p:nvPicPr>
          <p:cNvPr id="2050" name="Picture 2" descr="http://i.s8.com.br/images/housewares/cover/img4/21319474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872208" cy="1872208"/>
          </a:xfrm>
          <a:prstGeom prst="rect">
            <a:avLst/>
          </a:prstGeom>
          <a:noFill/>
        </p:spPr>
      </p:pic>
      <p:pic>
        <p:nvPicPr>
          <p:cNvPr id="2052" name="Picture 4" descr="http://imoveis.culturamix.com/blog/wp-content/gallery/geladeira-de-inox/geladeira-de-inox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7" y="2564904"/>
            <a:ext cx="1876900" cy="1872208"/>
          </a:xfrm>
          <a:prstGeom prst="rect">
            <a:avLst/>
          </a:prstGeom>
          <a:noFill/>
        </p:spPr>
      </p:pic>
      <p:pic>
        <p:nvPicPr>
          <p:cNvPr id="2058" name="Picture 10" descr="http://images01.olx.com.br/ui/11/41/39/1306164978_45253239_1-Fotos-de--Adesivos-de-Geladeira-Frete-Grat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564904"/>
            <a:ext cx="1800200" cy="1872208"/>
          </a:xfrm>
          <a:prstGeom prst="rect">
            <a:avLst/>
          </a:prstGeom>
          <a:noFill/>
        </p:spPr>
      </p:pic>
      <p:pic>
        <p:nvPicPr>
          <p:cNvPr id="2060" name="Picture 12" descr="http://quepraticoadesivos.files.wordpress.com/2011/08/g020_chefe-de-cozinha_tam48x65_valor_-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564904"/>
            <a:ext cx="981148" cy="1872208"/>
          </a:xfrm>
          <a:prstGeom prst="rect">
            <a:avLst/>
          </a:prstGeom>
          <a:noFill/>
        </p:spPr>
      </p:pic>
      <p:pic>
        <p:nvPicPr>
          <p:cNvPr id="2064" name="Picture 16" descr="http://images02.olx.com.br/ui/8/86/79/1282674485_38897779_1-Fotos-de--Geladeira-Duplex-Casinha-Flor-com-Som-Xalingo-12826744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564904"/>
            <a:ext cx="1872208" cy="1872208"/>
          </a:xfrm>
          <a:prstGeom prst="rect">
            <a:avLst/>
          </a:prstGeom>
          <a:noFill/>
        </p:spPr>
      </p:pic>
      <p:pic>
        <p:nvPicPr>
          <p:cNvPr id="2066" name="Picture 18" descr="http://i.s8.com.br/images/housewares/cover/img3/229653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437112"/>
            <a:ext cx="2160240" cy="1980220"/>
          </a:xfrm>
          <a:prstGeom prst="rect">
            <a:avLst/>
          </a:prstGeom>
          <a:noFill/>
        </p:spPr>
      </p:pic>
      <p:pic>
        <p:nvPicPr>
          <p:cNvPr id="2068" name="Picture 20" descr="http://3.bp.blogspot.com/_QF7Df17KAt8/TNgou7E1FlI/AAAAAAAAAlE/hkAWY5iBcR0/s1600/0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437112"/>
            <a:ext cx="2318789" cy="1944216"/>
          </a:xfrm>
          <a:prstGeom prst="rect">
            <a:avLst/>
          </a:prstGeom>
          <a:noFill/>
        </p:spPr>
      </p:pic>
      <p:pic>
        <p:nvPicPr>
          <p:cNvPr id="2070" name="Picture 22" descr="http://www.absak.com/catalog/images/sundanze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4365104"/>
            <a:ext cx="1872208" cy="2009503"/>
          </a:xfrm>
          <a:prstGeom prst="rect">
            <a:avLst/>
          </a:prstGeom>
          <a:noFill/>
        </p:spPr>
      </p:pic>
      <p:pic>
        <p:nvPicPr>
          <p:cNvPr id="2072" name="Picture 24" descr="http://www.lojasmm.com/Imagens/produtos/94/4-00094/4-00094_Ampliad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4437112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        Alunos : Rafaela </a:t>
            </a:r>
            <a:br>
              <a:rPr lang="pt-BR" dirty="0" smtClean="0"/>
            </a:br>
            <a:r>
              <a:rPr lang="pt-BR" dirty="0" smtClean="0"/>
              <a:t>                       </a:t>
            </a:r>
            <a:r>
              <a:rPr lang="pt-BR" dirty="0" err="1" smtClean="0"/>
              <a:t>Patricia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Bianca 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Bruna</a:t>
            </a:r>
            <a:br>
              <a:rPr lang="pt-BR" dirty="0" smtClean="0"/>
            </a:br>
            <a:r>
              <a:rPr lang="pt-BR" dirty="0" smtClean="0"/>
              <a:t>                       Diogo</a:t>
            </a:r>
            <a:br>
              <a:rPr lang="pt-BR" dirty="0" smtClean="0"/>
            </a:br>
            <a:r>
              <a:rPr lang="pt-BR" dirty="0" smtClean="0"/>
              <a:t>                       Jose Lucas</a:t>
            </a:r>
            <a:br>
              <a:rPr lang="pt-BR" dirty="0" smtClean="0"/>
            </a:br>
            <a:r>
              <a:rPr lang="pt-BR" dirty="0" smtClean="0"/>
              <a:t>                       </a:t>
            </a:r>
            <a:r>
              <a:rPr lang="pt-BR" dirty="0" err="1" smtClean="0"/>
              <a:t>Romulo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Leonardo Andrade</a:t>
            </a:r>
            <a:br>
              <a:rPr lang="pt-BR" dirty="0" smtClean="0"/>
            </a:br>
            <a:r>
              <a:rPr lang="pt-BR" dirty="0" smtClean="0"/>
              <a:t>                       Daniel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2º M03                                     Obrigado  !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/>
              <a:t>No que se baseia o funcionamento de uma geladeira 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 expansão </a:t>
            </a:r>
            <a:r>
              <a:rPr lang="pt-BR" sz="2000" dirty="0" smtClean="0"/>
              <a:t>de um gás é </a:t>
            </a:r>
            <a:r>
              <a:rPr lang="pt-BR" sz="2000" dirty="0" smtClean="0"/>
              <a:t>endotérmica</a:t>
            </a:r>
          </a:p>
          <a:p>
            <a:endParaRPr lang="pt-BR" sz="2000" dirty="0" smtClean="0"/>
          </a:p>
          <a:p>
            <a:r>
              <a:rPr lang="pt-BR" sz="2000" dirty="0" smtClean="0"/>
              <a:t>reação </a:t>
            </a:r>
            <a:r>
              <a:rPr lang="pt-BR" sz="2000" dirty="0" smtClean="0"/>
              <a:t>exotérmica e espalha o calor no ambiente (radiador atrás da geladeira).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4942" y="0"/>
            <a:ext cx="3776658" cy="6858000"/>
          </a:xfrm>
        </p:spPr>
        <p:txBody>
          <a:bodyPr>
            <a:noAutofit/>
          </a:bodyPr>
          <a:lstStyle/>
          <a:p>
            <a:r>
              <a:rPr lang="pt-BR" sz="1600" dirty="0" smtClean="0">
                <a:hlinkClick r:id="rId2"/>
              </a:rPr>
              <a:t>compressor</a:t>
            </a:r>
            <a:r>
              <a:rPr lang="pt-BR" sz="1600" dirty="0" smtClean="0"/>
              <a:t>: é responsável pela elevação da pressão até 10 atmosferas e sua temperatura está aproximadamente a 41 ºC;</a:t>
            </a:r>
            <a:br>
              <a:rPr lang="pt-BR" sz="1600" dirty="0" smtClean="0"/>
            </a:br>
            <a:r>
              <a:rPr lang="pt-BR" sz="1600" dirty="0" smtClean="0">
                <a:hlinkClick r:id="rId3"/>
              </a:rPr>
              <a:t>condensador:</a:t>
            </a:r>
            <a:r>
              <a:rPr lang="pt-BR" sz="1600" dirty="0" smtClean="0"/>
              <a:t> faz com que o gás passe para o estado líquido ainda em alta pressão e então o líquido passa para o tubo capilar;</a:t>
            </a:r>
            <a:br>
              <a:rPr lang="pt-BR" sz="1600" dirty="0" smtClean="0"/>
            </a:br>
            <a:r>
              <a:rPr lang="pt-BR" sz="1600" dirty="0" smtClean="0">
                <a:hlinkClick r:id="rId4"/>
              </a:rPr>
              <a:t>tubo capilar</a:t>
            </a:r>
            <a:r>
              <a:rPr lang="pt-BR" sz="1600" dirty="0" smtClean="0"/>
              <a:t>: ao sair dele terá sua pressão e temperatura diminuídas alcançando valores próximos de 1,6 atmosferas e - 19 ºC, nesta situação passa para o evaporador;</a:t>
            </a:r>
            <a:br>
              <a:rPr lang="pt-BR" sz="1600" dirty="0" smtClean="0"/>
            </a:br>
            <a:r>
              <a:rPr lang="pt-BR" sz="1600" dirty="0" smtClean="0">
                <a:hlinkClick r:id="rId5"/>
              </a:rPr>
              <a:t>evaporador</a:t>
            </a:r>
            <a:r>
              <a:rPr lang="pt-BR" sz="1600" dirty="0" smtClean="0"/>
              <a:t> onde retorna ao estado gasoso e agora esta mudança de fase ocorre a baixa pressão. É no evaporador que o </a:t>
            </a:r>
            <a:r>
              <a:rPr lang="pt-BR" sz="1600" dirty="0" smtClean="0">
                <a:hlinkClick r:id="rId6"/>
              </a:rPr>
              <a:t>gás </a:t>
            </a:r>
            <a:r>
              <a:rPr lang="pt-BR" sz="1600" dirty="0" err="1" smtClean="0">
                <a:hlinkClick r:id="rId6"/>
              </a:rPr>
              <a:t>freon</a:t>
            </a:r>
            <a:r>
              <a:rPr lang="pt-BR" sz="1600" dirty="0" smtClean="0"/>
              <a:t> recebe calor dos alimentos colocados no interior da geladeira, retirando calor da parte interna, então, podemos perceber que a "produção de frio" ocorre no evaporador.</a:t>
            </a:r>
            <a:endParaRPr lang="pt-BR" sz="1600" dirty="0"/>
          </a:p>
        </p:txBody>
      </p:sp>
      <p:pic>
        <p:nvPicPr>
          <p:cNvPr id="4" name="Espaço Reservado para Conteúdo 3" descr="geladeira2.gif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508882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 gás é usado nas geladeiras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 </a:t>
            </a:r>
            <a:r>
              <a:rPr lang="pt-BR" dirty="0" smtClean="0"/>
              <a:t>o </a:t>
            </a:r>
            <a:r>
              <a:rPr lang="pt-BR" dirty="0" smtClean="0"/>
              <a:t>gás CFC (</a:t>
            </a:r>
            <a:r>
              <a:rPr lang="pt-BR" dirty="0" err="1" smtClean="0"/>
              <a:t>CloroFluorCarboneto</a:t>
            </a:r>
            <a:r>
              <a:rPr lang="pt-BR" dirty="0" smtClean="0"/>
              <a:t>), mas pararam hoje utilizam </a:t>
            </a:r>
            <a:r>
              <a:rPr lang="pt-BR" dirty="0" err="1" smtClean="0"/>
              <a:t>Freon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CFC,agride a camada de </a:t>
            </a:r>
            <a:r>
              <a:rPr lang="pt-BR" dirty="0" smtClean="0"/>
              <a:t>Ozônio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err="1" smtClean="0"/>
              <a:t>Freon</a:t>
            </a:r>
            <a:r>
              <a:rPr lang="pt-BR" dirty="0" smtClean="0"/>
              <a:t> 12 e o </a:t>
            </a:r>
            <a:r>
              <a:rPr lang="pt-BR" dirty="0" smtClean="0"/>
              <a:t>24</a:t>
            </a:r>
            <a:r>
              <a:rPr lang="pt-BR" dirty="0" smtClean="0"/>
              <a:t> </a:t>
            </a:r>
            <a:r>
              <a:rPr lang="pt-BR" dirty="0" smtClean="0"/>
              <a:t>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Qual é o circuito(Caminho) percorrido pelo gás ?</a:t>
            </a:r>
            <a:endParaRPr lang="pt-BR" sz="3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0" y="1000108"/>
            <a:ext cx="4572000" cy="5857892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Compressor: </a:t>
            </a:r>
            <a:r>
              <a:rPr lang="pt-BR" sz="2000" dirty="0" smtClean="0"/>
              <a:t>o vapor entra com</a:t>
            </a:r>
          </a:p>
          <a:p>
            <a:pPr>
              <a:buNone/>
            </a:pPr>
            <a:r>
              <a:rPr lang="pt-BR" sz="2000" dirty="0" smtClean="0"/>
              <a:t>baixa pressão e sai com alta</a:t>
            </a:r>
          </a:p>
          <a:p>
            <a:pPr>
              <a:buNone/>
            </a:pPr>
            <a:r>
              <a:rPr lang="pt-BR" sz="2000" dirty="0" smtClean="0"/>
              <a:t>pressão.</a:t>
            </a:r>
          </a:p>
          <a:p>
            <a:pPr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Radiador: </a:t>
            </a:r>
            <a:r>
              <a:rPr lang="pt-BR" sz="2000" dirty="0" smtClean="0"/>
              <a:t>é a serpentina na qual o vapor</a:t>
            </a:r>
          </a:p>
          <a:p>
            <a:pPr>
              <a:buNone/>
            </a:pPr>
            <a:r>
              <a:rPr lang="pt-BR" sz="2000" dirty="0" smtClean="0"/>
              <a:t>se liquefaz, trocando o calor com o</a:t>
            </a:r>
          </a:p>
          <a:p>
            <a:pPr>
              <a:buNone/>
            </a:pPr>
            <a:r>
              <a:rPr lang="pt-BR" sz="2000" dirty="0" smtClean="0"/>
              <a:t>ambiente.</a:t>
            </a:r>
          </a:p>
          <a:p>
            <a:pPr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Válvula: </a:t>
            </a:r>
            <a:r>
              <a:rPr lang="pt-BR" sz="2000" dirty="0" smtClean="0"/>
              <a:t>é um tubo capilar que diminui a</a:t>
            </a:r>
          </a:p>
          <a:p>
            <a:pPr>
              <a:buNone/>
            </a:pPr>
            <a:r>
              <a:rPr lang="pt-BR" sz="2000" dirty="0" smtClean="0"/>
              <a:t>pressão.</a:t>
            </a:r>
          </a:p>
          <a:p>
            <a:pPr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Congelador: </a:t>
            </a:r>
            <a:r>
              <a:rPr lang="pt-BR" sz="2000" dirty="0" smtClean="0"/>
              <a:t>o liquido se vapora e</a:t>
            </a:r>
          </a:p>
          <a:p>
            <a:pPr>
              <a:buNone/>
            </a:pPr>
            <a:r>
              <a:rPr lang="pt-BR" sz="2000" dirty="0" smtClean="0"/>
              <a:t>absorve o calor de interior da geladeira</a:t>
            </a:r>
          </a:p>
          <a:p>
            <a:pPr>
              <a:buNone/>
            </a:pPr>
            <a:endParaRPr lang="pt-BR" sz="2000" dirty="0" smtClean="0"/>
          </a:p>
        </p:txBody>
      </p:sp>
      <p:pic>
        <p:nvPicPr>
          <p:cNvPr id="15362" name="Picture 2" descr="http://3.bp.blogspot.com/_JJJ4o4Jcg48/TNMmbWLBvOI/AAAAAAAAYEg/iMQGzd8ttAc/s1600/en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4572000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/>
              <a:t>Como se comporta a pressão do gás nesse  circuito ?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84482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+mj-lt"/>
              </a:rPr>
              <a:t>Comprimir gás ~&gt; Condensador ~&gt; </a:t>
            </a:r>
            <a:r>
              <a:rPr lang="pt-BR" sz="2000" b="1" dirty="0" smtClean="0">
                <a:latin typeface="+mj-lt"/>
              </a:rPr>
              <a:t>válvula </a:t>
            </a:r>
            <a:r>
              <a:rPr lang="pt-BR" sz="2000" b="1" dirty="0" err="1" smtClean="0">
                <a:latin typeface="+mj-lt"/>
              </a:rPr>
              <a:t>expansora</a:t>
            </a:r>
            <a:r>
              <a:rPr lang="pt-BR" sz="2000" b="1" dirty="0" smtClean="0">
                <a:latin typeface="+mj-lt"/>
              </a:rPr>
              <a:t> </a:t>
            </a:r>
            <a:r>
              <a:rPr lang="pt-BR" sz="2000" b="1" dirty="0" smtClean="0">
                <a:latin typeface="+mj-lt"/>
              </a:rPr>
              <a:t>~&gt; forma de  gás </a:t>
            </a:r>
            <a:endParaRPr lang="pt-BR" sz="2000" b="1" dirty="0">
              <a:latin typeface="+mj-lt"/>
            </a:endParaRPr>
          </a:p>
        </p:txBody>
      </p:sp>
      <p:pic>
        <p:nvPicPr>
          <p:cNvPr id="10242" name="Picture 2" descr="http://www.cepa.if.usp.br/energia/energia1999/Grupo2B/Calor/geladeir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6984776" cy="4139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Uma geladeira  </a:t>
            </a:r>
            <a:r>
              <a:rPr lang="pt-BR" b="1" dirty="0" smtClean="0"/>
              <a:t>ao funcionar consome gás ao longo do tempo?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1554162"/>
            <a:ext cx="4923656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 </a:t>
            </a:r>
            <a:r>
              <a:rPr lang="pt-BR" sz="2800" dirty="0" smtClean="0"/>
              <a:t>sistema do gás é hermeticamente fechado 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vaza </a:t>
            </a:r>
            <a:r>
              <a:rPr lang="pt-BR" sz="2800" dirty="0" smtClean="0"/>
              <a:t>um POUQUINHO de gás ao longo dos anos, sendo </a:t>
            </a:r>
            <a:r>
              <a:rPr lang="pt-BR" sz="2800" dirty="0" smtClean="0"/>
              <a:t>necessário </a:t>
            </a:r>
            <a:r>
              <a:rPr lang="pt-BR" sz="2800" dirty="0" smtClean="0"/>
              <a:t>completar em alguns casos</a:t>
            </a:r>
            <a:r>
              <a:rPr lang="pt-BR" sz="2800" dirty="0" smtClean="0"/>
              <a:t>.</a:t>
            </a:r>
          </a:p>
          <a:p>
            <a:endParaRPr lang="pt-BR" sz="2800" dirty="0"/>
          </a:p>
        </p:txBody>
      </p:sp>
      <p:pic>
        <p:nvPicPr>
          <p:cNvPr id="9218" name="Picture 2" descr="http://www.eletrodomesticosforum.com/Blog_arquivos/animacao_embraco/refrigerad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295232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/>
          <a:lstStyle/>
          <a:p>
            <a:pPr algn="ctr"/>
            <a:r>
              <a:rPr lang="pt-BR" dirty="0" smtClean="0"/>
              <a:t>Qual é a função do condensador 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4857760"/>
            <a:ext cx="6912768" cy="200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O </a:t>
            </a:r>
            <a:r>
              <a:rPr lang="pt-BR" sz="2400" dirty="0" smtClean="0"/>
              <a:t>fluido entra no condensador em sua forma gasosa e sai do mesmo na forma líquida.</a:t>
            </a:r>
            <a:br>
              <a:rPr lang="pt-BR" sz="2400" dirty="0" smtClean="0"/>
            </a:br>
            <a:endParaRPr lang="pt-BR" sz="2400" dirty="0" smtClean="0"/>
          </a:p>
        </p:txBody>
      </p:sp>
      <p:pic>
        <p:nvPicPr>
          <p:cNvPr id="6" name="Espaço Reservado para Conteúdo 3" descr="curso_de_refrigeraca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3766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/>
              <a:t>Tem inconveniente em secar roupa no condensador ?</a:t>
            </a:r>
            <a:endParaRPr lang="pt-BR" sz="2800" dirty="0"/>
          </a:p>
        </p:txBody>
      </p:sp>
      <p:pic>
        <p:nvPicPr>
          <p:cNvPr id="7170" name="Picture 2" descr="http://comofas.com/wp-content/uploads/2011/05/conden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4392488" cy="5254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326</Words>
  <Application>Microsoft Office PowerPoint</Application>
  <PresentationFormat>Apresentação na tela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Viagem</vt:lpstr>
      <vt:lpstr>OS refrigeradores como Máquinas térmicas</vt:lpstr>
      <vt:lpstr>No que se baseia o funcionamento de uma geladeira ?</vt:lpstr>
      <vt:lpstr>compressor: é responsável pela elevação da pressão até 10 atmosferas e sua temperatura está aproximadamente a 41 ºC; condensador: faz com que o gás passe para o estado líquido ainda em alta pressão e então o líquido passa para o tubo capilar; tubo capilar: ao sair dele terá sua pressão e temperatura diminuídas alcançando valores próximos de 1,6 atmosferas e - 19 ºC, nesta situação passa para o evaporador; evaporador onde retorna ao estado gasoso e agora esta mudança de fase ocorre a baixa pressão. É no evaporador que o gás freon recebe calor dos alimentos colocados no interior da geladeira, retirando calor da parte interna, então, podemos perceber que a "produção de frio" ocorre no evaporador.</vt:lpstr>
      <vt:lpstr>Que gás é usado nas geladeiras ?</vt:lpstr>
      <vt:lpstr>Qual é o circuito(Caminho) percorrido pelo gás ?</vt:lpstr>
      <vt:lpstr>Como se comporta a pressão do gás nesse  circuito ?</vt:lpstr>
      <vt:lpstr>Uma geladeira  ao funcionar consome gás ao longo do tempo? </vt:lpstr>
      <vt:lpstr>Qual é a função do condensador ?</vt:lpstr>
      <vt:lpstr>Tem inconveniente em secar roupa no condensador ?</vt:lpstr>
      <vt:lpstr>Qual a função do evaporador (Congelador) ?</vt:lpstr>
      <vt:lpstr>Porque os congeladores são colocados na parte  superior da geladeira ?</vt:lpstr>
      <vt:lpstr>Porque há formação de gelo nas paredes dos congeladores ?</vt:lpstr>
      <vt:lpstr>O que faz o refrigerador ligar e desligar automaticamente? </vt:lpstr>
      <vt:lpstr>Quanto ao funcionamento , qual a diferença entre uma geladeira e um freezer ?</vt:lpstr>
      <vt:lpstr>Quando ocorre um vazamento de gás, onde se coloca a nova carga ?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refrigeradores como Máquinas térmicas</dc:title>
  <dc:creator>Usuario</dc:creator>
  <cp:lastModifiedBy>usuario</cp:lastModifiedBy>
  <cp:revision>26</cp:revision>
  <dcterms:created xsi:type="dcterms:W3CDTF">2011-08-25T21:38:43Z</dcterms:created>
  <dcterms:modified xsi:type="dcterms:W3CDTF">2011-08-26T19:50:42Z</dcterms:modified>
</cp:coreProperties>
</file>